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2"/>
  </p:notesMasterIdLst>
  <p:handoutMasterIdLst>
    <p:handoutMasterId r:id="rId13"/>
  </p:handoutMasterIdLst>
  <p:sldIdLst>
    <p:sldId id="256" r:id="rId2"/>
    <p:sldId id="266" r:id="rId3"/>
    <p:sldId id="641" r:id="rId4"/>
    <p:sldId id="637" r:id="rId5"/>
    <p:sldId id="644" r:id="rId6"/>
    <p:sldId id="645" r:id="rId7"/>
    <p:sldId id="646" r:id="rId8"/>
    <p:sldId id="639" r:id="rId9"/>
    <p:sldId id="638" r:id="rId10"/>
    <p:sldId id="62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272"/>
    <a:srgbClr val="BDA07D"/>
    <a:srgbClr val="3E7090"/>
    <a:srgbClr val="006230"/>
    <a:srgbClr val="035695"/>
    <a:srgbClr val="685135"/>
    <a:srgbClr val="F5F9F9"/>
    <a:srgbClr val="93A5A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autoAdjust="0"/>
    <p:restoredTop sz="94913" autoAdjust="0"/>
  </p:normalViewPr>
  <p:slideViewPr>
    <p:cSldViewPr snapToGrid="0">
      <p:cViewPr varScale="1">
        <p:scale>
          <a:sx n="103" d="100"/>
          <a:sy n="103" d="100"/>
        </p:scale>
        <p:origin x="640"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3/5/26</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3/5/26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 can give power to the wrong person. EG Kialo: “Don’t take sides or play favorites. Think twice…how will your help affect the group?” Will it disrupt the group? Kailo: </a:t>
            </a:r>
            <a:r>
              <a:rPr lang="en-US" sz="1200" i="1" kern="1200" dirty="0">
                <a:solidFill>
                  <a:schemeClr val="tx1"/>
                </a:solidFill>
                <a:effectLst/>
                <a:latin typeface="+mn-lt"/>
                <a:ea typeface="+mn-ea"/>
                <a:cs typeface="+mn-cs"/>
              </a:rPr>
              <a:t>“Don’t take sides or play </a:t>
            </a:r>
            <a:r>
              <a:rPr lang="en-US" sz="1200" i="1" kern="1200" dirty="0" err="1">
                <a:solidFill>
                  <a:schemeClr val="tx1"/>
                </a:solidFill>
                <a:effectLst/>
                <a:latin typeface="+mn-lt"/>
                <a:ea typeface="+mn-ea"/>
                <a:cs typeface="+mn-cs"/>
              </a:rPr>
              <a:t>favorities</a:t>
            </a:r>
            <a:r>
              <a:rPr lang="en-US" sz="1200" i="1" kern="1200" dirty="0">
                <a:solidFill>
                  <a:schemeClr val="tx1"/>
                </a:solidFill>
                <a:effectLst/>
                <a:latin typeface="+mn-lt"/>
                <a:ea typeface="+mn-ea"/>
                <a:cs typeface="+mn-cs"/>
              </a:rPr>
              <a:t>. Think twice…how will your help affect the group.” </a:t>
            </a:r>
            <a:r>
              <a:rPr lang="en-US" sz="1200" kern="1200" dirty="0">
                <a:solidFill>
                  <a:schemeClr val="tx1"/>
                </a:solidFill>
                <a:effectLst/>
                <a:latin typeface="+mn-lt"/>
                <a:ea typeface="+mn-ea"/>
                <a:cs typeface="+mn-cs"/>
              </a:rPr>
              <a:t>Who are the recognized leaders? What is their leadership map?</a:t>
            </a:r>
          </a:p>
          <a:p>
            <a:pPr lvl="1"/>
            <a:r>
              <a:rPr lang="en-US" sz="1200" kern="1200" dirty="0">
                <a:solidFill>
                  <a:schemeClr val="tx1"/>
                </a:solidFill>
                <a:effectLst/>
                <a:latin typeface="+mn-lt"/>
                <a:ea typeface="+mn-ea"/>
                <a:cs typeface="+mn-cs"/>
              </a:rPr>
              <a:t>$ can create jealousy, greed. EG: Anton in PNG. Plastic bags/2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hand suitcase.</a:t>
            </a:r>
          </a:p>
          <a:p>
            <a:pPr lvl="1"/>
            <a:r>
              <a:rPr lang="en-US" sz="1200" kern="1200" dirty="0">
                <a:solidFill>
                  <a:schemeClr val="tx1"/>
                </a:solidFill>
                <a:effectLst/>
                <a:latin typeface="+mn-lt"/>
                <a:ea typeface="+mn-ea"/>
                <a:cs typeface="+mn-cs"/>
              </a:rPr>
              <a:t>Will it undermine their leaders? EG. Car given to a PNG denominational leader. Bicycles given to elders in Zaire. Created confusion and suspicion. “Where did this money come from? Who are you </a:t>
            </a:r>
            <a:r>
              <a:rPr lang="en-US" sz="1200" kern="1200" dirty="0" err="1">
                <a:solidFill>
                  <a:schemeClr val="tx1"/>
                </a:solidFill>
                <a:effectLst/>
                <a:latin typeface="+mn-lt"/>
                <a:ea typeface="+mn-ea"/>
                <a:cs typeface="+mn-cs"/>
              </a:rPr>
              <a:t>beholdened</a:t>
            </a:r>
            <a:r>
              <a:rPr lang="en-US" sz="1200" kern="1200" dirty="0">
                <a:solidFill>
                  <a:schemeClr val="tx1"/>
                </a:solidFill>
                <a:effectLst/>
                <a:latin typeface="+mn-lt"/>
                <a:ea typeface="+mn-ea"/>
                <a:cs typeface="+mn-cs"/>
              </a:rPr>
              <a:t> to? Western puppet?” Hidden income and expenses. </a:t>
            </a:r>
          </a:p>
          <a:p>
            <a:pPr lvl="1"/>
            <a:r>
              <a:rPr lang="en-US" sz="1200" kern="1200" dirty="0">
                <a:solidFill>
                  <a:schemeClr val="tx1"/>
                </a:solidFill>
                <a:effectLst/>
                <a:latin typeface="+mn-lt"/>
                <a:ea typeface="+mn-ea"/>
                <a:cs typeface="+mn-cs"/>
              </a:rPr>
              <a:t>Divide the church, undermine the church leaders, or elevate those who are not leaders.</a:t>
            </a:r>
          </a:p>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4</a:t>
            </a:fld>
            <a:endParaRPr lang="en-US" dirty="0"/>
          </a:p>
        </p:txBody>
      </p:sp>
    </p:spTree>
    <p:extLst>
      <p:ext uri="{BB962C8B-B14F-4D97-AF65-F5344CB8AC3E}">
        <p14:creationId xmlns:p14="http://schemas.microsoft.com/office/powerpoint/2010/main" val="37724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solidFill>
                  <a:schemeClr val="accent1">
                    <a:lumMod val="75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5">
                    <a:lumMod val="50000"/>
                  </a:schemeClr>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p:nvPr>
        </p:nvSpPr>
        <p:spPr>
          <a:xfrm>
            <a:off x="6952488" y="950976"/>
            <a:ext cx="5239512" cy="4965192"/>
          </a:xfrm>
          <a:prstGeom prst="rect">
            <a:avLst/>
          </a:prstGeom>
        </p:spPr>
        <p:txBody>
          <a:bodyPr anchor="ctr"/>
          <a:lstStyle>
            <a:lvl1pPr marL="0" indent="0" algn="ctr">
              <a:buNone/>
              <a:defRPr spc="400" baseline="0"/>
            </a:lvl1pPr>
          </a:lstStyle>
          <a:p>
            <a:endParaRPr lang="en-US" dirty="0"/>
          </a:p>
        </p:txBody>
      </p:sp>
      <p:sp>
        <p:nvSpPr>
          <p:cNvPr id="5" name="Text Placeholder 3">
            <a:extLst>
              <a:ext uri="{FF2B5EF4-FFF2-40B4-BE49-F238E27FC236}">
                <a16:creationId xmlns:a16="http://schemas.microsoft.com/office/drawing/2014/main" id="{6EEBC2D4-4F41-249E-7141-E0E12113CEBC}"/>
              </a:ext>
            </a:extLst>
          </p:cNvPr>
          <p:cNvSpPr>
            <a:spLocks noGrp="1"/>
          </p:cNvSpPr>
          <p:nvPr>
            <p:ph type="body" sz="quarter" idx="12"/>
          </p:nvPr>
        </p:nvSpPr>
        <p:spPr>
          <a:xfrm>
            <a:off x="5572346" y="0"/>
            <a:ext cx="2895600" cy="6858000"/>
          </a:xfrm>
          <a:prstGeom prst="rect">
            <a:avLst/>
          </a:prstGeom>
          <a:solidFill>
            <a:schemeClr val="accent1">
              <a:alpha val="50000"/>
            </a:scheme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806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2192000" cy="2051050"/>
          </a:xfrm>
          <a:prstGeom prst="rect">
            <a:avLst/>
          </a:prstGeom>
        </p:spPr>
        <p:txBody>
          <a:bodyPr anchor="ctr"/>
          <a:lstStyle>
            <a:lvl1pPr marL="0" indent="0" algn="ctr">
              <a:buNone/>
              <a:defRPr spc="400" baseline="0"/>
            </a:lvl1pPr>
          </a:lstStyle>
          <a:p>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nchor="ctr"/>
          <a:lstStyle>
            <a:lvl1pPr marL="285750" indent="-285750" algn="l">
              <a:lnSpc>
                <a:spcPct val="150000"/>
              </a:lnSpc>
              <a:spcBef>
                <a:spcPts val="0"/>
              </a:spcBef>
              <a:buFont typeface="Arial" panose="020B0604020202020204" pitchFamily="34" charset="0"/>
              <a:buChar char="•"/>
              <a:defRPr sz="16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5788241"/>
            <a:ext cx="12192000" cy="1069760"/>
          </a:xfrm>
          <a:prstGeom prst="rect">
            <a:avLst/>
          </a:prstGeom>
        </p:spPr>
        <p:txBody>
          <a:bodyPr anchor="ctr"/>
          <a:lstStyle>
            <a:lvl1pPr marL="0" indent="0" algn="ctr">
              <a:buNone/>
              <a:defRPr spc="400" baseline="0"/>
            </a:lvl1pPr>
          </a:lstStyle>
          <a:p>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220C40-4EC0-BFB1-D615-1455BA15A088}"/>
              </a:ext>
              <a:ext uri="{C183D7F6-B498-43B3-948B-1728B52AA6E4}">
                <adec:decorative xmlns:adec="http://schemas.microsoft.com/office/drawing/2017/decorative" val="1"/>
              </a:ext>
            </a:extLst>
          </p:cNvPr>
          <p:cNvSpPr/>
          <p:nvPr userDrawn="1"/>
        </p:nvSpPr>
        <p:spPr>
          <a:xfrm>
            <a:off x="0" y="0"/>
            <a:ext cx="12192000" cy="3684897"/>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3"/>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2075688"/>
            <a:ext cx="2251564" cy="498496"/>
          </a:xfrm>
          <a:prstGeom prst="rect">
            <a:avLst/>
          </a:prstGeom>
        </p:spPr>
        <p:txBody>
          <a:bodyPr anchor="b"/>
          <a:lstStyle>
            <a:lvl1pPr marL="0" indent="0" algn="ctr">
              <a:buNone/>
              <a:defRPr sz="1600" cap="all" baseline="0">
                <a:solidFill>
                  <a:schemeClr val="accent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578608"/>
            <a:ext cx="2251564" cy="310896"/>
          </a:xfrm>
          <a:prstGeom prst="rect">
            <a:avLst/>
          </a:prstGeom>
        </p:spPr>
        <p:txBody>
          <a:bodyPr anchor="t"/>
          <a:lstStyle>
            <a:lvl1pPr marL="0" indent="0" algn="ctr">
              <a:lnSpc>
                <a:spcPct val="114000"/>
              </a:lnSpc>
              <a:spcBef>
                <a:spcPts val="0"/>
              </a:spcBef>
              <a:buNone/>
              <a:defRPr sz="1200" spc="50" baseline="0">
                <a:solidFill>
                  <a:schemeClr val="accent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2075688"/>
            <a:ext cx="2251564" cy="498496"/>
          </a:xfrm>
          <a:prstGeom prst="rect">
            <a:avLst/>
          </a:prstGeom>
        </p:spPr>
        <p:txBody>
          <a:bodyPr anchor="b"/>
          <a:lstStyle>
            <a:lvl1pPr marL="0" indent="0" algn="ctr">
              <a:buNone/>
              <a:defRPr sz="1600" cap="all" baseline="0">
                <a:solidFill>
                  <a:schemeClr val="accent5">
                    <a:lumMod val="50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578608"/>
            <a:ext cx="2251564" cy="310896"/>
          </a:xfrm>
          <a:prstGeom prst="rect">
            <a:avLst/>
          </a:prstGeom>
        </p:spPr>
        <p:txBody>
          <a:bodyPr anchor="t"/>
          <a:lstStyle>
            <a:lvl1pPr marL="0" indent="0" algn="ctr">
              <a:lnSpc>
                <a:spcPct val="114000"/>
              </a:lnSpc>
              <a:spcBef>
                <a:spcPts val="0"/>
              </a:spcBef>
              <a:buNone/>
              <a:defRPr sz="1200" spc="50" baseline="0">
                <a:solidFill>
                  <a:schemeClr val="accent5">
                    <a:lumMod val="50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2075688"/>
            <a:ext cx="2251564" cy="498496"/>
          </a:xfrm>
          <a:prstGeom prst="rect">
            <a:avLst/>
          </a:prstGeom>
        </p:spPr>
        <p:txBody>
          <a:bodyPr anchor="b"/>
          <a:lstStyle>
            <a:lvl1pPr marL="0" indent="0" algn="ctr">
              <a:buNone/>
              <a:defRPr sz="1600" cap="all" baseline="0">
                <a:solidFill>
                  <a:schemeClr val="accent1">
                    <a:lumMod val="75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578608"/>
            <a:ext cx="2251564" cy="310896"/>
          </a:xfrm>
          <a:prstGeom prst="rect">
            <a:avLst/>
          </a:prstGeom>
        </p:spPr>
        <p:txBody>
          <a:bodyPr anchor="t"/>
          <a:lstStyle>
            <a:lvl1pPr marL="0" indent="0" algn="ctr">
              <a:lnSpc>
                <a:spcPct val="114000"/>
              </a:lnSpc>
              <a:spcBef>
                <a:spcPts val="0"/>
              </a:spcBef>
              <a:buNone/>
              <a:defRPr sz="1200" spc="50" baseline="0">
                <a:solidFill>
                  <a:schemeClr val="accent1">
                    <a:lumMod val="75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398264"/>
            <a:ext cx="2251562" cy="498496"/>
          </a:xfrm>
          <a:prstGeom prst="rect">
            <a:avLst/>
          </a:prstGeom>
        </p:spPr>
        <p:txBody>
          <a:bodyPr anchor="b"/>
          <a:lstStyle>
            <a:lvl1pPr marL="0" indent="0" algn="ctr">
              <a:buNone/>
              <a:defRPr sz="1600" cap="all" baseline="0">
                <a:solidFill>
                  <a:schemeClr val="accent1">
                    <a:lumMod val="50000"/>
                  </a:schemeClr>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310896"/>
          </a:xfrm>
          <a:prstGeom prst="rect">
            <a:avLst/>
          </a:prstGeom>
        </p:spPr>
        <p:txBody>
          <a:bodyPr anchor="t"/>
          <a:lstStyle>
            <a:lvl1pPr marL="0" indent="0" algn="ctr">
              <a:lnSpc>
                <a:spcPct val="114000"/>
              </a:lnSpc>
              <a:spcBef>
                <a:spcPts val="0"/>
              </a:spcBef>
              <a:buNone/>
              <a:defRPr sz="1200" spc="50" baseline="0">
                <a:solidFill>
                  <a:schemeClr val="accent1">
                    <a:lumMod val="50000"/>
                  </a:schemeClr>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398264"/>
            <a:ext cx="2251562" cy="498496"/>
          </a:xfrm>
          <a:prstGeom prst="rect">
            <a:avLst/>
          </a:prstGeom>
        </p:spPr>
        <p:txBody>
          <a:bodyPr anchor="b"/>
          <a:lstStyle>
            <a:lvl1pPr marL="0" indent="0" algn="ctr">
              <a:buNone/>
              <a:defRPr sz="1600" cap="all" baseline="0">
                <a:solidFill>
                  <a:schemeClr val="accent3"/>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310896"/>
          </a:xfrm>
          <a:prstGeom prst="rect">
            <a:avLst/>
          </a:prstGeom>
        </p:spPr>
        <p:txBody>
          <a:bodyPr anchor="t"/>
          <a:lstStyle>
            <a:lvl1pPr marL="0" indent="0" algn="ctr">
              <a:lnSpc>
                <a:spcPct val="114000"/>
              </a:lnSpc>
              <a:spcBef>
                <a:spcPts val="0"/>
              </a:spcBef>
              <a:buNone/>
              <a:defRPr sz="1200" spc="50" baseline="0">
                <a:solidFill>
                  <a:schemeClr val="accent3"/>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83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column layout">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2304"/>
            <a:ext cx="1826631" cy="776287"/>
          </a:xfrm>
          <a:prstGeom prst="rect">
            <a:avLst/>
          </a:prstGeom>
        </p:spPr>
        <p:txBody>
          <a:bodyPr anchor="ctr"/>
          <a:lstStyle>
            <a:lvl1pPr marL="0" indent="0">
              <a:buNone/>
              <a:defRPr sz="18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32304"/>
            <a:ext cx="1826631" cy="776287"/>
          </a:xfrm>
          <a:prstGeom prst="rect">
            <a:avLst/>
          </a:prstGeom>
        </p:spPr>
        <p:txBody>
          <a:bodyPr anchor="ctr"/>
          <a:lstStyle>
            <a:lvl1pPr marL="0" indent="0">
              <a:buNone/>
              <a:defRPr sz="18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2304"/>
            <a:ext cx="1826631" cy="776287"/>
          </a:xfrm>
          <a:prstGeom prst="rect">
            <a:avLst/>
          </a:prstGeom>
        </p:spPr>
        <p:txBody>
          <a:bodyPr anchor="ctr"/>
          <a:lstStyle>
            <a:lvl1pPr marL="0" indent="0">
              <a:buNone/>
              <a:defRPr sz="18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32304"/>
            <a:ext cx="1826631" cy="776287"/>
          </a:xfrm>
          <a:prstGeom prst="rect">
            <a:avLst/>
          </a:prstGeom>
        </p:spPr>
        <p:txBody>
          <a:bodyPr anchor="ctr"/>
          <a:lstStyle>
            <a:lvl1pPr marL="0" indent="0">
              <a:buNone/>
              <a:defRPr sz="18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2304"/>
            <a:ext cx="1826631" cy="776287"/>
          </a:xfrm>
          <a:prstGeom prst="rect">
            <a:avLst/>
          </a:prstGeom>
        </p:spPr>
        <p:txBody>
          <a:bodyPr anchor="ctr"/>
          <a:lstStyle>
            <a:lvl1pPr marL="0" indent="0">
              <a:buNone/>
              <a:defRPr sz="18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Tree>
    <p:extLst>
      <p:ext uri="{BB962C8B-B14F-4D97-AF65-F5344CB8AC3E}">
        <p14:creationId xmlns:p14="http://schemas.microsoft.com/office/powerpoint/2010/main" val="137453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A750E0F3-3708-7BB7-7A9E-123ED3BAC661}"/>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lumMod val="75000"/>
                  </a:schemeClr>
                </a:solidFill>
              </a:defRPr>
            </a:lvl1pPr>
          </a:lstStyle>
          <a:p>
            <a:r>
              <a:rPr lang="en-US"/>
              <a:t>Click to add title</a:t>
            </a:r>
            <a:endParaRPr lang="en-US" dirty="0"/>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p:nvPr>
        </p:nvSpPr>
        <p:spPr>
          <a:xfrm>
            <a:off x="1069848" y="1664208"/>
            <a:ext cx="1408176" cy="2468880"/>
          </a:xfrm>
          <a:prstGeom prst="rect">
            <a:avLst/>
          </a:prstGeom>
        </p:spPr>
        <p:txBody>
          <a:bodyPr anchor="ctr"/>
          <a:lstStyle>
            <a:lvl1pPr marL="0" indent="0" algn="ctr">
              <a:buNone/>
              <a:defRPr sz="1400"/>
            </a:lvl1pPr>
          </a:lstStyle>
          <a:p>
            <a:endParaRPr lang="en-US" dirty="0"/>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740664"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740664" y="5431536"/>
            <a:ext cx="2069690" cy="672127"/>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p:nvPr>
        </p:nvSpPr>
        <p:spPr>
          <a:xfrm>
            <a:off x="3236976" y="1664208"/>
            <a:ext cx="1408176" cy="2468880"/>
          </a:xfrm>
          <a:prstGeom prst="rect">
            <a:avLst/>
          </a:prstGeom>
        </p:spPr>
        <p:txBody>
          <a:bodyPr anchor="ctr"/>
          <a:lstStyle>
            <a:lvl1pPr marL="0" indent="0" algn="ctr">
              <a:buNone/>
              <a:defRPr sz="1400"/>
            </a:lvl1pPr>
          </a:lstStyle>
          <a:p>
            <a:endParaRPr lang="en-US" dirty="0"/>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2907792"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2907792" y="5431536"/>
            <a:ext cx="2069690" cy="672127"/>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p:nvPr>
        </p:nvSpPr>
        <p:spPr>
          <a:xfrm>
            <a:off x="5404104" y="1664208"/>
            <a:ext cx="1408176" cy="2468880"/>
          </a:xfrm>
          <a:prstGeom prst="rect">
            <a:avLst/>
          </a:prstGeom>
        </p:spPr>
        <p:txBody>
          <a:bodyPr anchor="ctr"/>
          <a:lstStyle>
            <a:lvl1pPr marL="0" indent="0" algn="ctr">
              <a:buNone/>
              <a:defRPr sz="1400"/>
            </a:lvl1pPr>
          </a:lstStyle>
          <a:p>
            <a:endParaRPr lang="en-US" dirty="0"/>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5074920"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5074920" y="5431536"/>
            <a:ext cx="2069690" cy="672127"/>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p:nvPr>
        </p:nvSpPr>
        <p:spPr>
          <a:xfrm>
            <a:off x="7571232" y="1664208"/>
            <a:ext cx="1408176" cy="2468880"/>
          </a:xfrm>
          <a:prstGeom prst="rect">
            <a:avLst/>
          </a:prstGeom>
        </p:spPr>
        <p:txBody>
          <a:bodyPr anchor="ctr"/>
          <a:lstStyle>
            <a:lvl1pPr marL="0" indent="0" algn="ctr">
              <a:buNone/>
              <a:defRPr sz="1400"/>
            </a:lvl1pPr>
          </a:lstStyle>
          <a:p>
            <a:endParaRPr lang="en-US" dirty="0"/>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7242048"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7242048" y="5431536"/>
            <a:ext cx="2069690" cy="672127"/>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p:nvPr>
        </p:nvSpPr>
        <p:spPr>
          <a:xfrm>
            <a:off x="9738360" y="1664208"/>
            <a:ext cx="1408176" cy="2468880"/>
          </a:xfrm>
          <a:prstGeom prst="rect">
            <a:avLst/>
          </a:prstGeom>
        </p:spPr>
        <p:txBody>
          <a:bodyPr anchor="ctr"/>
          <a:lstStyle>
            <a:lvl1pPr marL="0" indent="0" algn="ctr">
              <a:buNone/>
              <a:defRPr sz="1400"/>
            </a:lvl1pPr>
          </a:lstStyle>
          <a:p>
            <a:endParaRPr lang="en-US" dirty="0"/>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409176"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409176" y="5431536"/>
            <a:ext cx="2069690" cy="695361"/>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cxnSp>
        <p:nvCxnSpPr>
          <p:cNvPr id="6" name="Straight Connector 5">
            <a:extLst>
              <a:ext uri="{FF2B5EF4-FFF2-40B4-BE49-F238E27FC236}">
                <a16:creationId xmlns:a16="http://schemas.microsoft.com/office/drawing/2014/main" id="{C3EAB4BA-80BD-7371-B929-19121B20BF30}"/>
              </a:ext>
              <a:ext uri="{C183D7F6-B498-43B3-948B-1728B52AA6E4}">
                <adec:decorative xmlns:adec="http://schemas.microsoft.com/office/drawing/2017/decorative" val="1"/>
              </a:ext>
            </a:extLst>
          </p:cNvPr>
          <p:cNvCxnSpPr>
            <a:cxnSpLocks/>
          </p:cNvCxnSpPr>
          <p:nvPr userDrawn="1"/>
        </p:nvCxnSpPr>
        <p:spPr>
          <a:xfrm>
            <a:off x="10444748"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5AB06E-DF62-F8F9-5394-965FE9EF66B1}"/>
              </a:ext>
              <a:ext uri="{C183D7F6-B498-43B3-948B-1728B52AA6E4}">
                <adec:decorative xmlns:adec="http://schemas.microsoft.com/office/drawing/2017/decorative" val="1"/>
              </a:ext>
            </a:extLst>
          </p:cNvPr>
          <p:cNvCxnSpPr>
            <a:cxnSpLocks/>
          </p:cNvCxnSpPr>
          <p:nvPr userDrawn="1"/>
        </p:nvCxnSpPr>
        <p:spPr>
          <a:xfrm>
            <a:off x="8288188"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99703C-0E17-F953-C69A-F4BE3C334F54}"/>
              </a:ext>
              <a:ext uri="{C183D7F6-B498-43B3-948B-1728B52AA6E4}">
                <adec:decorative xmlns:adec="http://schemas.microsoft.com/office/drawing/2017/decorative" val="1"/>
              </a:ext>
            </a:extLst>
          </p:cNvPr>
          <p:cNvCxnSpPr>
            <a:cxnSpLocks/>
          </p:cNvCxnSpPr>
          <p:nvPr userDrawn="1"/>
        </p:nvCxnSpPr>
        <p:spPr>
          <a:xfrm>
            <a:off x="6099959"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64C6290-D338-8FBA-9D0B-CAF45DE68073}"/>
              </a:ext>
              <a:ext uri="{C183D7F6-B498-43B3-948B-1728B52AA6E4}">
                <adec:decorative xmlns:adec="http://schemas.microsoft.com/office/drawing/2017/decorative" val="1"/>
              </a:ext>
            </a:extLst>
          </p:cNvPr>
          <p:cNvCxnSpPr>
            <a:cxnSpLocks/>
          </p:cNvCxnSpPr>
          <p:nvPr userDrawn="1"/>
        </p:nvCxnSpPr>
        <p:spPr>
          <a:xfrm>
            <a:off x="3939717"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104D8C7-8727-8343-DFC8-E415C809B7A1}"/>
              </a:ext>
              <a:ext uri="{C183D7F6-B498-43B3-948B-1728B52AA6E4}">
                <adec:decorative xmlns:adec="http://schemas.microsoft.com/office/drawing/2017/decorative" val="1"/>
              </a:ext>
            </a:extLst>
          </p:cNvPr>
          <p:cNvCxnSpPr>
            <a:cxnSpLocks/>
          </p:cNvCxnSpPr>
          <p:nvPr userDrawn="1"/>
        </p:nvCxnSpPr>
        <p:spPr>
          <a:xfrm>
            <a:off x="1778565"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3051314"/>
            <a:ext cx="12192000" cy="3806686"/>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7729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49224" y="502920"/>
            <a:ext cx="5010912" cy="1627632"/>
          </a:xfrm>
          <a:prstGeom prst="rect">
            <a:avLst/>
          </a:prstGeom>
          <a:noFill/>
        </p:spPr>
        <p:txBody>
          <a:bodyPr lIns="91440" tIns="45720" rIns="91440" bIns="45720" anchor="t" anchorCtr="0"/>
          <a:lstStyle>
            <a:lvl1pPr>
              <a:defRPr sz="3200" cap="all" spc="200" baseline="0">
                <a:solidFill>
                  <a:schemeClr val="accent1">
                    <a:lumMod val="75000"/>
                  </a:schemeClr>
                </a:solidFill>
              </a:defRPr>
            </a:lvl1pPr>
          </a:lstStyle>
          <a:p>
            <a:r>
              <a:rPr lang="en-US" dirty="0"/>
              <a:t>Click to add title</a:t>
            </a:r>
          </a:p>
        </p:txBody>
      </p:sp>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p:nvPr>
        </p:nvSpPr>
        <p:spPr>
          <a:xfrm>
            <a:off x="3968496" y="2752344"/>
            <a:ext cx="3602736" cy="3255264"/>
          </a:xfrm>
          <a:prstGeom prst="rect">
            <a:avLst/>
          </a:prstGeom>
        </p:spPr>
        <p:txBody>
          <a:bodyPr anchor="ctr"/>
          <a:lstStyle>
            <a:lvl1pPr marL="0" indent="0" algn="ctr">
              <a:buNone/>
              <a:defRPr sz="1600" spc="400" baseline="0"/>
            </a:lvl1pPr>
          </a:lstStyle>
          <a:p>
            <a:endParaRPr lang="en-US" dirty="0"/>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4590288" y="1911096"/>
            <a:ext cx="2350008" cy="996696"/>
          </a:xfrm>
          <a:prstGeom prst="rect">
            <a:avLst/>
          </a:prstGeom>
          <a:solidFill>
            <a:schemeClr val="accent1">
              <a:alpha val="50000"/>
            </a:schemeClr>
          </a:solidFill>
        </p:spPr>
        <p:txBody>
          <a:bodyPr lIns="1371600" bIns="365760" anchor="ctr"/>
          <a:lstStyle>
            <a:lvl1pPr marL="0" indent="0" algn="l">
              <a:buNone/>
              <a:defRPr sz="2000" i="0" cap="none" spc="200" baseline="0">
                <a:noFill/>
                <a:latin typeface="+mj-lt"/>
              </a:defRPr>
            </a:lvl1pPr>
          </a:lstStyle>
          <a:p>
            <a:pPr lvl="0"/>
            <a:r>
              <a:rPr lang="en-US" dirty="0"/>
              <a:t>Click to add title</a:t>
            </a:r>
          </a:p>
        </p:txBody>
      </p:sp>
      <p:sp>
        <p:nvSpPr>
          <p:cNvPr id="3" name="Picture Placeholder 2">
            <a:extLst>
              <a:ext uri="{FF2B5EF4-FFF2-40B4-BE49-F238E27FC236}">
                <a16:creationId xmlns:a16="http://schemas.microsoft.com/office/drawing/2014/main" id="{8B1F8DE9-CF33-BBAF-FFA6-1487D09E6B02}"/>
              </a:ext>
            </a:extLst>
          </p:cNvPr>
          <p:cNvSpPr>
            <a:spLocks noGrp="1"/>
          </p:cNvSpPr>
          <p:nvPr>
            <p:ph type="pic" sz="quarter" idx="17"/>
          </p:nvPr>
        </p:nvSpPr>
        <p:spPr>
          <a:xfrm>
            <a:off x="7946136" y="0"/>
            <a:ext cx="3602736" cy="3255264"/>
          </a:xfrm>
          <a:prstGeom prst="rect">
            <a:avLst/>
          </a:prstGeom>
        </p:spPr>
        <p:txBody>
          <a:bodyPr anchor="ctr"/>
          <a:lstStyle>
            <a:lvl1pPr marL="0" indent="0" algn="ctr">
              <a:buNone/>
              <a:defRPr sz="1600" spc="400" baseline="0"/>
            </a:lvl1pPr>
          </a:lstStyle>
          <a:p>
            <a:endParaRPr lang="en-US" dirty="0"/>
          </a:p>
        </p:txBody>
      </p:sp>
      <p:sp>
        <p:nvSpPr>
          <p:cNvPr id="4" name="Picture Placeholder 2">
            <a:extLst>
              <a:ext uri="{FF2B5EF4-FFF2-40B4-BE49-F238E27FC236}">
                <a16:creationId xmlns:a16="http://schemas.microsoft.com/office/drawing/2014/main" id="{E37F6F0D-FCD4-63B1-5371-FFB63A75BBEB}"/>
              </a:ext>
            </a:extLst>
          </p:cNvPr>
          <p:cNvSpPr>
            <a:spLocks noGrp="1"/>
          </p:cNvSpPr>
          <p:nvPr>
            <p:ph type="pic" sz="quarter" idx="18"/>
          </p:nvPr>
        </p:nvSpPr>
        <p:spPr>
          <a:xfrm>
            <a:off x="7946136" y="3602736"/>
            <a:ext cx="3602736" cy="3255264"/>
          </a:xfrm>
          <a:prstGeom prst="rect">
            <a:avLst/>
          </a:prstGeom>
        </p:spPr>
        <p:txBody>
          <a:bodyPr anchor="ctr"/>
          <a:lstStyle>
            <a:lvl1pPr marL="0" indent="0" algn="ctr">
              <a:buNone/>
              <a:defRPr sz="1600" spc="400" baseline="0"/>
            </a:lvl1pPr>
          </a:lstStyle>
          <a:p>
            <a:endParaRPr lang="en-US" dirty="0"/>
          </a:p>
        </p:txBody>
      </p:sp>
    </p:spTree>
    <p:extLst>
      <p:ext uri="{BB962C8B-B14F-4D97-AF65-F5344CB8AC3E}">
        <p14:creationId xmlns:p14="http://schemas.microsoft.com/office/powerpoint/2010/main" val="159307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A62FB8A-A588-91BB-620B-64E5D2090287}"/>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lumMod val="75000"/>
                  </a:schemeClr>
                </a:solidFill>
              </a:defRPr>
            </a:lvl1pPr>
          </a:lstStyle>
          <a:p>
            <a:r>
              <a:rPr lang="en-US"/>
              <a:t>Click to add title</a:t>
            </a:r>
            <a:endParaRPr lang="en-US" dirty="0"/>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1655546"/>
            <a:ext cx="12192001" cy="5202454"/>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2386584" y="2276856"/>
            <a:ext cx="2743200" cy="422365"/>
          </a:xfrm>
          <a:prstGeom prst="rect">
            <a:avLst/>
          </a:prstGeom>
        </p:spPr>
        <p:txBody>
          <a:bodyPr>
            <a:normAutofit/>
          </a:bodyPr>
          <a:lstStyle>
            <a:lvl1pPr marL="0" indent="0" algn="l">
              <a:buNone/>
              <a:defRPr sz="2000" b="0" i="0" spc="200" baseline="0">
                <a:solidFill>
                  <a:schemeClr val="accent5">
                    <a:lumMod val="50000"/>
                  </a:schemeClr>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2386584" y="2916936"/>
            <a:ext cx="2743200" cy="2560320"/>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2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858000" y="2276856"/>
            <a:ext cx="2743200" cy="422365"/>
          </a:xfrm>
          <a:prstGeom prst="rect">
            <a:avLst/>
          </a:prstGeom>
        </p:spPr>
        <p:txBody>
          <a:bodyPr>
            <a:normAutofit/>
          </a:bodyPr>
          <a:lstStyle>
            <a:lvl1pPr marL="0" indent="0" algn="l">
              <a:buNone/>
              <a:defRPr sz="2000" b="0" i="0" spc="200" baseline="0">
                <a:solidFill>
                  <a:schemeClr val="accent5">
                    <a:lumMod val="50000"/>
                  </a:schemeClr>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858000" y="2916936"/>
            <a:ext cx="2743200" cy="2560320"/>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200" spc="50" baseline="0"/>
            </a:lvl1pPr>
          </a:lstStyle>
          <a:p>
            <a:pPr lvl="0"/>
            <a:r>
              <a:rPr lang="en-US" dirty="0"/>
              <a:t>Click to add text</a:t>
            </a:r>
          </a:p>
        </p:txBody>
      </p:sp>
      <p:sp>
        <p:nvSpPr>
          <p:cNvPr id="4" name="Picture Placeholder 5">
            <a:extLst>
              <a:ext uri="{FF2B5EF4-FFF2-40B4-BE49-F238E27FC236}">
                <a16:creationId xmlns:a16="http://schemas.microsoft.com/office/drawing/2014/main" id="{9C76B36E-858A-1EFF-2A70-C8D5ADDC0C8A}"/>
              </a:ext>
            </a:extLst>
          </p:cNvPr>
          <p:cNvSpPr>
            <a:spLocks noGrp="1"/>
          </p:cNvSpPr>
          <p:nvPr>
            <p:ph type="pic" sz="quarter" idx="14"/>
          </p:nvPr>
        </p:nvSpPr>
        <p:spPr>
          <a:xfrm>
            <a:off x="0" y="5788241"/>
            <a:ext cx="12192000" cy="1069760"/>
          </a:xfrm>
          <a:prstGeom prst="rect">
            <a:avLst/>
          </a:prstGeom>
        </p:spPr>
        <p:txBody>
          <a:bodyPr anchor="ctr"/>
          <a:lstStyle>
            <a:lvl1pPr marL="0" indent="0" algn="ctr">
              <a:buNone/>
              <a:defRPr spc="400" baseline="0"/>
            </a:lvl1pPr>
          </a:lstStyle>
          <a:p>
            <a:endParaRPr lang="en-US" dirty="0"/>
          </a:p>
        </p:txBody>
      </p:sp>
      <p:cxnSp>
        <p:nvCxnSpPr>
          <p:cNvPr id="5" name="Straight Connector 4">
            <a:extLst>
              <a:ext uri="{FF2B5EF4-FFF2-40B4-BE49-F238E27FC236}">
                <a16:creationId xmlns:a16="http://schemas.microsoft.com/office/drawing/2014/main" id="{52777FD6-2BEA-C70A-1C6D-8885D53E9BB1}"/>
              </a:ext>
              <a:ext uri="{C183D7F6-B498-43B3-948B-1728B52AA6E4}">
                <adec:decorative xmlns:adec="http://schemas.microsoft.com/office/drawing/2017/decorative" val="1"/>
              </a:ext>
            </a:extLst>
          </p:cNvPr>
          <p:cNvCxnSpPr>
            <a:cxnSpLocks/>
          </p:cNvCxnSpPr>
          <p:nvPr userDrawn="1"/>
        </p:nvCxnSpPr>
        <p:spPr>
          <a:xfrm flipH="1">
            <a:off x="2470543" y="2771478"/>
            <a:ext cx="60725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7ABE26A-0746-BC10-0802-C29EAD6C2336}"/>
              </a:ext>
              <a:ext uri="{C183D7F6-B498-43B3-948B-1728B52AA6E4}">
                <adec:decorative xmlns:adec="http://schemas.microsoft.com/office/drawing/2017/decorative" val="1"/>
              </a:ext>
            </a:extLst>
          </p:cNvPr>
          <p:cNvCxnSpPr>
            <a:cxnSpLocks/>
          </p:cNvCxnSpPr>
          <p:nvPr userDrawn="1"/>
        </p:nvCxnSpPr>
        <p:spPr>
          <a:xfrm flipH="1">
            <a:off x="6968402" y="2771478"/>
            <a:ext cx="60725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179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3/5/26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706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57" r:id="rId4"/>
    <p:sldLayoutId id="2147483656" r:id="rId5"/>
    <p:sldLayoutId id="2147483652" r:id="rId6"/>
    <p:sldLayoutId id="2147483658" r:id="rId7"/>
    <p:sldLayoutId id="2147483665"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craigparro.org/"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197709" y="2683895"/>
            <a:ext cx="5278514" cy="2862225"/>
          </a:xfrm>
        </p:spPr>
        <p:txBody>
          <a:bodyPr/>
          <a:lstStyle/>
          <a:p>
            <a:r>
              <a:rPr lang="en-US" sz="4400" dirty="0"/>
              <a:t>Navigating the nuances of money &amp; missions</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296562" y="5568698"/>
            <a:ext cx="5667588" cy="618142"/>
          </a:xfrm>
        </p:spPr>
        <p:txBody>
          <a:bodyPr/>
          <a:lstStyle/>
          <a:p>
            <a:r>
              <a:rPr lang="en-US" dirty="0"/>
              <a:t>CRAIG PARRO</a:t>
            </a:r>
          </a:p>
        </p:txBody>
      </p:sp>
      <p:pic>
        <p:nvPicPr>
          <p:cNvPr id="6" name="Picture Placeholder 5">
            <a:extLst>
              <a:ext uri="{FF2B5EF4-FFF2-40B4-BE49-F238E27FC236}">
                <a16:creationId xmlns:a16="http://schemas.microsoft.com/office/drawing/2014/main" id="{03C29D19-2732-6417-E1C3-8F45563C28F6}"/>
              </a:ext>
            </a:extLst>
          </p:cNvPr>
          <p:cNvPicPr>
            <a:picLocks noGrp="1" noChangeAspect="1"/>
          </p:cNvPicPr>
          <p:nvPr>
            <p:ph type="pic" sz="quarter" idx="11"/>
          </p:nvPr>
        </p:nvPicPr>
        <p:blipFill rotWithShape="1">
          <a:blip r:embed="rId2"/>
          <a:srcRect l="10428" r="33319"/>
          <a:stretch/>
        </p:blipFill>
        <p:spPr>
          <a:xfrm>
            <a:off x="8467946" y="946404"/>
            <a:ext cx="3724054" cy="4965192"/>
          </a:xfrm>
        </p:spPr>
      </p:pic>
      <p:sp>
        <p:nvSpPr>
          <p:cNvPr id="16" name="Text Placeholder 15">
            <a:extLst>
              <a:ext uri="{FF2B5EF4-FFF2-40B4-BE49-F238E27FC236}">
                <a16:creationId xmlns:a16="http://schemas.microsoft.com/office/drawing/2014/main" id="{A37C1019-D992-06C7-BBAF-C153A2F43F0D}"/>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06E46-49EB-CDB4-C79B-6D3F2182F04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E620AA4-0B26-A72C-2876-76C3C09CAD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8CC6093E-EE21-45BA-0626-8E756B5336EF}"/>
              </a:ext>
            </a:extLst>
          </p:cNvPr>
          <p:cNvPicPr>
            <a:picLocks noChangeAspect="1"/>
          </p:cNvPicPr>
          <p:nvPr/>
        </p:nvPicPr>
        <p:blipFill>
          <a:blip r:embed="rId2"/>
          <a:stretch>
            <a:fillRect/>
          </a:stretch>
        </p:blipFill>
        <p:spPr>
          <a:xfrm>
            <a:off x="4547118" y="1880118"/>
            <a:ext cx="3097763" cy="3097763"/>
          </a:xfrm>
          <a:prstGeom prst="rect">
            <a:avLst/>
          </a:prstGeom>
        </p:spPr>
      </p:pic>
    </p:spTree>
    <p:extLst>
      <p:ext uri="{BB962C8B-B14F-4D97-AF65-F5344CB8AC3E}">
        <p14:creationId xmlns:p14="http://schemas.microsoft.com/office/powerpoint/2010/main" val="375801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white background with black dots&#10;&#10;Description automatically generated">
            <a:extLst>
              <a:ext uri="{FF2B5EF4-FFF2-40B4-BE49-F238E27FC236}">
                <a16:creationId xmlns:a16="http://schemas.microsoft.com/office/drawing/2014/main" id="{8C3C7211-37AE-55AE-9124-0F8D0603EB7F}"/>
              </a:ext>
            </a:extLst>
          </p:cNvPr>
          <p:cNvPicPr>
            <a:picLocks noChangeAspect="1"/>
          </p:cNvPicPr>
          <p:nvPr/>
        </p:nvPicPr>
        <p:blipFill>
          <a:blip r:embed="rId2"/>
          <a:stretch>
            <a:fillRect/>
          </a:stretch>
        </p:blipFill>
        <p:spPr>
          <a:xfrm>
            <a:off x="0" y="1196975"/>
            <a:ext cx="12192000" cy="4591266"/>
          </a:xfrm>
          <a:prstGeom prst="rect">
            <a:avLst/>
          </a:prstGeom>
        </p:spPr>
      </p:pic>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p:txBody>
          <a:bodyPr/>
          <a:lstStyle/>
          <a:p>
            <a:r>
              <a:rPr lang="en-US" dirty="0"/>
              <a:t>What ”success” looks like today</a:t>
            </a:r>
          </a:p>
        </p:txBody>
      </p:sp>
      <p:sp>
        <p:nvSpPr>
          <p:cNvPr id="5" name="Text Placeholder 4">
            <a:extLst>
              <a:ext uri="{FF2B5EF4-FFF2-40B4-BE49-F238E27FC236}">
                <a16:creationId xmlns:a16="http://schemas.microsoft.com/office/drawing/2014/main" id="{01AFBEB7-A9AF-468F-820B-D9077A7D0BA1}"/>
              </a:ext>
            </a:extLst>
          </p:cNvPr>
          <p:cNvSpPr>
            <a:spLocks noGrp="1"/>
          </p:cNvSpPr>
          <p:nvPr>
            <p:ph type="body" sz="quarter" idx="13"/>
          </p:nvPr>
        </p:nvSpPr>
        <p:spPr>
          <a:xfrm>
            <a:off x="549728" y="1643742"/>
            <a:ext cx="11092544" cy="2536372"/>
          </a:xfrm>
        </p:spPr>
        <p:txBody>
          <a:bodyPr>
            <a:normAutofit lnSpcReduction="10000"/>
          </a:bodyPr>
          <a:lstStyle/>
          <a:p>
            <a:pPr>
              <a:lnSpc>
                <a:spcPct val="150000"/>
              </a:lnSpc>
            </a:pPr>
            <a:r>
              <a:rPr lang="en-US" sz="2400" dirty="0">
                <a:solidFill>
                  <a:schemeClr val="accent1">
                    <a:lumMod val="75000"/>
                  </a:schemeClr>
                </a:solidFill>
                <a:latin typeface="Segoe UI" panose="020B0502040204020203" pitchFamily="34" charset="0"/>
                <a:cs typeface="Segoe UI" panose="020B0502040204020203" pitchFamily="34" charset="0"/>
              </a:rPr>
              <a:t>By God’s grace we will learn…</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When good intentions are not good enough</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When funding is appropriate…or not</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Principles to guide our funding decisions</a:t>
            </a:r>
            <a:endParaRPr lang="en-US" sz="2400" dirty="0">
              <a:solidFill>
                <a:schemeClr val="accent1">
                  <a:lumMod val="75000"/>
                </a:schemeClr>
              </a:solidFill>
            </a:endParaRPr>
          </a:p>
        </p:txBody>
      </p:sp>
      <p:pic>
        <p:nvPicPr>
          <p:cNvPr id="46" name="Picture Placeholder 45">
            <a:extLst>
              <a:ext uri="{FF2B5EF4-FFF2-40B4-BE49-F238E27FC236}">
                <a16:creationId xmlns:a16="http://schemas.microsoft.com/office/drawing/2014/main" id="{07696DB9-B6E4-3DC5-536D-21255BF1C787}"/>
              </a:ext>
            </a:extLst>
          </p:cNvPr>
          <p:cNvPicPr>
            <a:picLocks noGrp="1" noChangeAspect="1"/>
          </p:cNvPicPr>
          <p:nvPr>
            <p:ph type="pic" sz="quarter" idx="14"/>
          </p:nvPr>
        </p:nvPicPr>
        <p:blipFill>
          <a:blip r:embed="rId3"/>
          <a:srcRect t="43420" b="43420"/>
          <a:stretch/>
        </p:blipFill>
        <p:spPr/>
      </p:pic>
      <p:cxnSp>
        <p:nvCxnSpPr>
          <p:cNvPr id="13" name="Straight Connector 12">
            <a:extLst>
              <a:ext uri="{FF2B5EF4-FFF2-40B4-BE49-F238E27FC236}">
                <a16:creationId xmlns:a16="http://schemas.microsoft.com/office/drawing/2014/main" id="{4E4D1BB2-5AF0-45C7-FFFB-6CDB3F69AB7E}"/>
              </a:ext>
            </a:extLst>
          </p:cNvPr>
          <p:cNvCxnSpPr/>
          <p:nvPr/>
        </p:nvCxnSpPr>
        <p:spPr>
          <a:xfrm>
            <a:off x="435429" y="1219200"/>
            <a:ext cx="1120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39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71921-AD2F-9E69-8403-2A4D7B26A8D2}"/>
            </a:ext>
          </a:extLst>
        </p:cNvPr>
        <p:cNvGrpSpPr/>
        <p:nvPr/>
      </p:nvGrpSpPr>
      <p:grpSpPr>
        <a:xfrm>
          <a:off x="0" y="0"/>
          <a:ext cx="0" cy="0"/>
          <a:chOff x="0" y="0"/>
          <a:chExt cx="0" cy="0"/>
        </a:xfrm>
      </p:grpSpPr>
      <p:pic>
        <p:nvPicPr>
          <p:cNvPr id="12" name="Picture 11" descr="A white background with black dots&#10;&#10;Description automatically generated">
            <a:extLst>
              <a:ext uri="{FF2B5EF4-FFF2-40B4-BE49-F238E27FC236}">
                <a16:creationId xmlns:a16="http://schemas.microsoft.com/office/drawing/2014/main" id="{AE34AE35-43E5-AB80-40B6-7191728CC9E7}"/>
              </a:ext>
            </a:extLst>
          </p:cNvPr>
          <p:cNvPicPr>
            <a:picLocks noChangeAspect="1"/>
          </p:cNvPicPr>
          <p:nvPr/>
        </p:nvPicPr>
        <p:blipFill>
          <a:blip r:embed="rId2"/>
          <a:stretch>
            <a:fillRect/>
          </a:stretch>
        </p:blipFill>
        <p:spPr>
          <a:xfrm>
            <a:off x="0" y="1196975"/>
            <a:ext cx="12192000" cy="4591266"/>
          </a:xfrm>
          <a:prstGeom prst="rect">
            <a:avLst/>
          </a:prstGeom>
        </p:spPr>
      </p:pic>
      <p:sp>
        <p:nvSpPr>
          <p:cNvPr id="21" name="Title 20">
            <a:extLst>
              <a:ext uri="{FF2B5EF4-FFF2-40B4-BE49-F238E27FC236}">
                <a16:creationId xmlns:a16="http://schemas.microsoft.com/office/drawing/2014/main" id="{B418E5F9-DEAE-7EB0-BBBE-8D746D30E1A3}"/>
              </a:ext>
            </a:extLst>
          </p:cNvPr>
          <p:cNvSpPr>
            <a:spLocks noGrp="1"/>
          </p:cNvSpPr>
          <p:nvPr>
            <p:ph type="title"/>
          </p:nvPr>
        </p:nvSpPr>
        <p:spPr/>
        <p:txBody>
          <a:bodyPr/>
          <a:lstStyle/>
          <a:p>
            <a:r>
              <a:rPr lang="en-US" dirty="0"/>
              <a:t>What scriptures should shape our thinking?</a:t>
            </a:r>
          </a:p>
        </p:txBody>
      </p:sp>
      <p:sp>
        <p:nvSpPr>
          <p:cNvPr id="5" name="Text Placeholder 4">
            <a:extLst>
              <a:ext uri="{FF2B5EF4-FFF2-40B4-BE49-F238E27FC236}">
                <a16:creationId xmlns:a16="http://schemas.microsoft.com/office/drawing/2014/main" id="{471C437B-DA2D-95FC-43FA-F27D60FFDD49}"/>
              </a:ext>
            </a:extLst>
          </p:cNvPr>
          <p:cNvSpPr>
            <a:spLocks noGrp="1"/>
          </p:cNvSpPr>
          <p:nvPr>
            <p:ph type="body" sz="quarter" idx="13"/>
          </p:nvPr>
        </p:nvSpPr>
        <p:spPr>
          <a:xfrm>
            <a:off x="549728" y="1643742"/>
            <a:ext cx="11092544" cy="3842658"/>
          </a:xfrm>
        </p:spPr>
        <p:txBody>
          <a:bodyPr>
            <a:normAutofit fontScale="77500" lnSpcReduction="20000"/>
          </a:bodyPr>
          <a:lstStyle/>
          <a:p>
            <a:pPr>
              <a:lnSpc>
                <a:spcPct val="150000"/>
              </a:lnSpc>
            </a:pPr>
            <a:r>
              <a:rPr lang="en-US" sz="3200" dirty="0"/>
              <a:t>As for the rich in this present age, charge them not to be haughty, nor to set their hopes on the uncertainty of riches, but on God, who richly provides us with everything to enjoy. They are to do good, to be rich in good works, to be generous and ready to share, thus storing up treasure for themselves as a good foundation for the future, so that they may take hold of that which is truly life.</a:t>
            </a:r>
            <a:endParaRPr lang="en-US" sz="3200" dirty="0">
              <a:solidFill>
                <a:schemeClr val="accent1">
                  <a:lumMod val="75000"/>
                </a:schemeClr>
              </a:solidFill>
              <a:latin typeface="Segoe UI" panose="020B0502040204020203" pitchFamily="34" charset="0"/>
              <a:cs typeface="Segoe UI" panose="020B0502040204020203" pitchFamily="34" charset="0"/>
            </a:endParaRPr>
          </a:p>
          <a:p>
            <a:pPr>
              <a:lnSpc>
                <a:spcPct val="150000"/>
              </a:lnSpc>
            </a:pPr>
            <a:r>
              <a:rPr lang="en-US" sz="1800" b="1" dirty="0">
                <a:solidFill>
                  <a:schemeClr val="accent1">
                    <a:lumMod val="75000"/>
                  </a:schemeClr>
                </a:solidFill>
                <a:latin typeface="Segoe UI" panose="020B0502040204020203" pitchFamily="34" charset="0"/>
                <a:cs typeface="Segoe UI" panose="020B0502040204020203" pitchFamily="34" charset="0"/>
              </a:rPr>
              <a:t>--1 Timothy 6: 17-19</a:t>
            </a:r>
          </a:p>
          <a:p>
            <a:pPr marL="457200" indent="-457200">
              <a:lnSpc>
                <a:spcPct val="150000"/>
              </a:lnSpc>
              <a:buAutoNum type="arabicParenR"/>
            </a:pPr>
            <a:endParaRPr lang="en-US" sz="2400" b="1" dirty="0">
              <a:solidFill>
                <a:schemeClr val="accent1">
                  <a:lumMod val="75000"/>
                </a:schemeClr>
              </a:solidFill>
              <a:latin typeface="Segoe UI" panose="020B0502040204020203" pitchFamily="34" charset="0"/>
              <a:cs typeface="Segoe UI" panose="020B0502040204020203" pitchFamily="34" charset="0"/>
            </a:endParaRPr>
          </a:p>
        </p:txBody>
      </p:sp>
      <p:pic>
        <p:nvPicPr>
          <p:cNvPr id="46" name="Picture Placeholder 45">
            <a:extLst>
              <a:ext uri="{FF2B5EF4-FFF2-40B4-BE49-F238E27FC236}">
                <a16:creationId xmlns:a16="http://schemas.microsoft.com/office/drawing/2014/main" id="{09C1896A-A98B-D8B1-735E-181F8D7710E2}"/>
              </a:ext>
            </a:extLst>
          </p:cNvPr>
          <p:cNvPicPr>
            <a:picLocks noGrp="1" noChangeAspect="1"/>
          </p:cNvPicPr>
          <p:nvPr>
            <p:ph type="pic" sz="quarter" idx="14"/>
          </p:nvPr>
        </p:nvPicPr>
        <p:blipFill>
          <a:blip r:embed="rId3"/>
          <a:srcRect t="43420" b="43420"/>
          <a:stretch/>
        </p:blipFill>
        <p:spPr/>
      </p:pic>
      <p:cxnSp>
        <p:nvCxnSpPr>
          <p:cNvPr id="13" name="Straight Connector 12">
            <a:extLst>
              <a:ext uri="{FF2B5EF4-FFF2-40B4-BE49-F238E27FC236}">
                <a16:creationId xmlns:a16="http://schemas.microsoft.com/office/drawing/2014/main" id="{D66B3D98-AC42-0788-BC09-430C8D647ABD}"/>
              </a:ext>
            </a:extLst>
          </p:cNvPr>
          <p:cNvCxnSpPr/>
          <p:nvPr/>
        </p:nvCxnSpPr>
        <p:spPr>
          <a:xfrm>
            <a:off x="435429" y="1219200"/>
            <a:ext cx="1120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24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278A9-81E4-6366-3668-DE6BB65D450E}"/>
            </a:ext>
          </a:extLst>
        </p:cNvPr>
        <p:cNvGrpSpPr/>
        <p:nvPr/>
      </p:nvGrpSpPr>
      <p:grpSpPr>
        <a:xfrm>
          <a:off x="0" y="0"/>
          <a:ext cx="0" cy="0"/>
          <a:chOff x="0" y="0"/>
          <a:chExt cx="0" cy="0"/>
        </a:xfrm>
      </p:grpSpPr>
      <p:pic>
        <p:nvPicPr>
          <p:cNvPr id="12" name="Picture 11" descr="A white background with black dots&#10;&#10;Description automatically generated">
            <a:extLst>
              <a:ext uri="{FF2B5EF4-FFF2-40B4-BE49-F238E27FC236}">
                <a16:creationId xmlns:a16="http://schemas.microsoft.com/office/drawing/2014/main" id="{78258B45-F103-8D71-140B-7E59A0DA9015}"/>
              </a:ext>
            </a:extLst>
          </p:cNvPr>
          <p:cNvPicPr>
            <a:picLocks noChangeAspect="1"/>
          </p:cNvPicPr>
          <p:nvPr/>
        </p:nvPicPr>
        <p:blipFill>
          <a:blip r:embed="rId3"/>
          <a:stretch>
            <a:fillRect/>
          </a:stretch>
        </p:blipFill>
        <p:spPr>
          <a:xfrm>
            <a:off x="0" y="1196975"/>
            <a:ext cx="12192000" cy="4591266"/>
          </a:xfrm>
          <a:prstGeom prst="rect">
            <a:avLst/>
          </a:prstGeom>
        </p:spPr>
      </p:pic>
      <p:sp>
        <p:nvSpPr>
          <p:cNvPr id="21" name="Title 20">
            <a:extLst>
              <a:ext uri="{FF2B5EF4-FFF2-40B4-BE49-F238E27FC236}">
                <a16:creationId xmlns:a16="http://schemas.microsoft.com/office/drawing/2014/main" id="{216691EA-A64D-0C08-10AB-46735B7B05C8}"/>
              </a:ext>
            </a:extLst>
          </p:cNvPr>
          <p:cNvSpPr>
            <a:spLocks noGrp="1"/>
          </p:cNvSpPr>
          <p:nvPr>
            <p:ph type="title"/>
          </p:nvPr>
        </p:nvSpPr>
        <p:spPr/>
        <p:txBody>
          <a:bodyPr/>
          <a:lstStyle/>
          <a:p>
            <a:r>
              <a:rPr lang="en-US" dirty="0"/>
              <a:t>Good intentions are not good enough</a:t>
            </a:r>
          </a:p>
        </p:txBody>
      </p:sp>
      <p:sp>
        <p:nvSpPr>
          <p:cNvPr id="5" name="Text Placeholder 4">
            <a:extLst>
              <a:ext uri="{FF2B5EF4-FFF2-40B4-BE49-F238E27FC236}">
                <a16:creationId xmlns:a16="http://schemas.microsoft.com/office/drawing/2014/main" id="{40937C67-196B-AE6A-5065-DFB4EF9CF88B}"/>
              </a:ext>
            </a:extLst>
          </p:cNvPr>
          <p:cNvSpPr>
            <a:spLocks noGrp="1"/>
          </p:cNvSpPr>
          <p:nvPr>
            <p:ph type="body" sz="quarter" idx="13"/>
          </p:nvPr>
        </p:nvSpPr>
        <p:spPr>
          <a:xfrm>
            <a:off x="549728" y="1643742"/>
            <a:ext cx="11092544" cy="3842658"/>
          </a:xfrm>
        </p:spPr>
        <p:txBody>
          <a:bodyPr>
            <a:normAutofit/>
          </a:bodyPr>
          <a:lstStyle/>
          <a:p>
            <a:pPr>
              <a:lnSpc>
                <a:spcPct val="150000"/>
              </a:lnSpc>
            </a:pPr>
            <a:r>
              <a:rPr lang="en-US" sz="2400" dirty="0">
                <a:solidFill>
                  <a:schemeClr val="accent1">
                    <a:lumMod val="75000"/>
                  </a:schemeClr>
                </a:solidFill>
                <a:latin typeface="Segoe UI" panose="020B0502040204020203" pitchFamily="34" charset="0"/>
                <a:cs typeface="Segoe UI" panose="020B0502040204020203" pitchFamily="34" charset="0"/>
              </a:rPr>
              <a:t>What are some ways that our funding can be harmful? </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If it divides the Church and/or undermines her leaders</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If it leads to fraud or misuse of funds</a:t>
            </a:r>
          </a:p>
          <a:p>
            <a:pPr marL="457200" indent="-457200">
              <a:lnSpc>
                <a:spcPct val="150000"/>
              </a:lnSpc>
              <a:buFont typeface="Arial" panose="020B0604020202020204" pitchFamily="34" charset="0"/>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If it creates unhealthy dependencies</a:t>
            </a:r>
          </a:p>
          <a:p>
            <a:pPr marL="457200" indent="-457200">
              <a:lnSpc>
                <a:spcPct val="150000"/>
              </a:lnSpc>
              <a:buAutoNum type="arabicParenR"/>
            </a:pPr>
            <a:endParaRPr lang="en-US" sz="2400" b="1" dirty="0">
              <a:solidFill>
                <a:schemeClr val="accent1">
                  <a:lumMod val="75000"/>
                </a:schemeClr>
              </a:solidFill>
              <a:latin typeface="Segoe UI" panose="020B0502040204020203" pitchFamily="34" charset="0"/>
              <a:cs typeface="Segoe UI" panose="020B0502040204020203" pitchFamily="34" charset="0"/>
            </a:endParaRPr>
          </a:p>
        </p:txBody>
      </p:sp>
      <p:pic>
        <p:nvPicPr>
          <p:cNvPr id="46" name="Picture Placeholder 45">
            <a:extLst>
              <a:ext uri="{FF2B5EF4-FFF2-40B4-BE49-F238E27FC236}">
                <a16:creationId xmlns:a16="http://schemas.microsoft.com/office/drawing/2014/main" id="{2B7A6A92-8427-3491-712C-7AC8D04BA552}"/>
              </a:ext>
            </a:extLst>
          </p:cNvPr>
          <p:cNvPicPr>
            <a:picLocks noGrp="1" noChangeAspect="1"/>
          </p:cNvPicPr>
          <p:nvPr>
            <p:ph type="pic" sz="quarter" idx="14"/>
          </p:nvPr>
        </p:nvPicPr>
        <p:blipFill>
          <a:blip r:embed="rId4"/>
          <a:srcRect t="43420" b="43420"/>
          <a:stretch/>
        </p:blipFill>
        <p:spPr/>
      </p:pic>
      <p:cxnSp>
        <p:nvCxnSpPr>
          <p:cNvPr id="13" name="Straight Connector 12">
            <a:extLst>
              <a:ext uri="{FF2B5EF4-FFF2-40B4-BE49-F238E27FC236}">
                <a16:creationId xmlns:a16="http://schemas.microsoft.com/office/drawing/2014/main" id="{6D448913-0E9B-18AC-5F48-AD80491419C3}"/>
              </a:ext>
            </a:extLst>
          </p:cNvPr>
          <p:cNvCxnSpPr/>
          <p:nvPr/>
        </p:nvCxnSpPr>
        <p:spPr>
          <a:xfrm>
            <a:off x="435429" y="1219200"/>
            <a:ext cx="1120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78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C33AD-8EB4-01E5-D8B9-2B652FA42FB0}"/>
            </a:ext>
          </a:extLst>
        </p:cNvPr>
        <p:cNvGrpSpPr/>
        <p:nvPr/>
      </p:nvGrpSpPr>
      <p:grpSpPr>
        <a:xfrm>
          <a:off x="0" y="0"/>
          <a:ext cx="0" cy="0"/>
          <a:chOff x="0" y="0"/>
          <a:chExt cx="0" cy="0"/>
        </a:xfrm>
      </p:grpSpPr>
      <p:pic>
        <p:nvPicPr>
          <p:cNvPr id="12" name="Picture 11" descr="A white background with black dots&#10;&#10;Description automatically generated">
            <a:extLst>
              <a:ext uri="{FF2B5EF4-FFF2-40B4-BE49-F238E27FC236}">
                <a16:creationId xmlns:a16="http://schemas.microsoft.com/office/drawing/2014/main" id="{C4BAF12B-BC4D-AA94-FE3C-EE50F9586E1B}"/>
              </a:ext>
            </a:extLst>
          </p:cNvPr>
          <p:cNvPicPr>
            <a:picLocks noChangeAspect="1"/>
          </p:cNvPicPr>
          <p:nvPr/>
        </p:nvPicPr>
        <p:blipFill>
          <a:blip r:embed="rId2"/>
          <a:stretch>
            <a:fillRect/>
          </a:stretch>
        </p:blipFill>
        <p:spPr>
          <a:xfrm>
            <a:off x="0" y="1196975"/>
            <a:ext cx="12192000" cy="4591266"/>
          </a:xfrm>
          <a:prstGeom prst="rect">
            <a:avLst/>
          </a:prstGeom>
        </p:spPr>
      </p:pic>
      <p:sp>
        <p:nvSpPr>
          <p:cNvPr id="21" name="Title 20">
            <a:extLst>
              <a:ext uri="{FF2B5EF4-FFF2-40B4-BE49-F238E27FC236}">
                <a16:creationId xmlns:a16="http://schemas.microsoft.com/office/drawing/2014/main" id="{69A3AB25-5368-8165-EDCB-F7137738F89E}"/>
              </a:ext>
            </a:extLst>
          </p:cNvPr>
          <p:cNvSpPr>
            <a:spLocks noGrp="1"/>
          </p:cNvSpPr>
          <p:nvPr>
            <p:ph type="title"/>
          </p:nvPr>
        </p:nvSpPr>
        <p:spPr/>
        <p:txBody>
          <a:bodyPr/>
          <a:lstStyle/>
          <a:p>
            <a:r>
              <a:rPr lang="en-US" dirty="0"/>
              <a:t>Questions to ask ourselves</a:t>
            </a:r>
          </a:p>
        </p:txBody>
      </p:sp>
      <p:sp>
        <p:nvSpPr>
          <p:cNvPr id="5" name="Text Placeholder 4">
            <a:extLst>
              <a:ext uri="{FF2B5EF4-FFF2-40B4-BE49-F238E27FC236}">
                <a16:creationId xmlns:a16="http://schemas.microsoft.com/office/drawing/2014/main" id="{6D733D15-C78B-8845-8A91-4C51D5CAD895}"/>
              </a:ext>
            </a:extLst>
          </p:cNvPr>
          <p:cNvSpPr>
            <a:spLocks noGrp="1"/>
          </p:cNvSpPr>
          <p:nvPr>
            <p:ph type="body" sz="quarter" idx="13"/>
          </p:nvPr>
        </p:nvSpPr>
        <p:spPr>
          <a:xfrm>
            <a:off x="549728" y="1643742"/>
            <a:ext cx="11092544" cy="3842658"/>
          </a:xfrm>
        </p:spPr>
        <p:txBody>
          <a:bodyPr>
            <a:normAutofit/>
          </a:bodyPr>
          <a:lstStyle/>
          <a:p>
            <a:pPr>
              <a:lnSpc>
                <a:spcPct val="150000"/>
              </a:lnSpc>
            </a:pPr>
            <a:r>
              <a:rPr lang="en-US" sz="2400" dirty="0">
                <a:solidFill>
                  <a:schemeClr val="accent1">
                    <a:lumMod val="75000"/>
                  </a:schemeClr>
                </a:solidFill>
                <a:latin typeface="Segoe UI" panose="020B0502040204020203" pitchFamily="34" charset="0"/>
                <a:cs typeface="Segoe UI" panose="020B0502040204020203" pitchFamily="34" charset="0"/>
              </a:rPr>
              <a:t>How might this funding cause harm? </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Will it </a:t>
            </a:r>
            <a:r>
              <a:rPr lang="en-US" sz="2400" b="1" i="1" dirty="0">
                <a:solidFill>
                  <a:schemeClr val="accent1">
                    <a:lumMod val="75000"/>
                  </a:schemeClr>
                </a:solidFill>
                <a:latin typeface="Segoe UI" panose="020B0502040204020203" pitchFamily="34" charset="0"/>
                <a:cs typeface="Segoe UI" panose="020B0502040204020203" pitchFamily="34" charset="0"/>
              </a:rPr>
              <a:t>deflate</a:t>
            </a:r>
            <a:r>
              <a:rPr lang="en-US" sz="2400" b="1" dirty="0">
                <a:solidFill>
                  <a:schemeClr val="accent1">
                    <a:lumMod val="75000"/>
                  </a:schemeClr>
                </a:solidFill>
                <a:latin typeface="Segoe UI" panose="020B0502040204020203" pitchFamily="34" charset="0"/>
                <a:cs typeface="Segoe UI" panose="020B0502040204020203" pitchFamily="34" charset="0"/>
              </a:rPr>
              <a:t> their sense of agency?</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Will it </a:t>
            </a:r>
            <a:r>
              <a:rPr lang="en-US" sz="2400" b="1" i="1" dirty="0">
                <a:solidFill>
                  <a:schemeClr val="accent1">
                    <a:lumMod val="75000"/>
                  </a:schemeClr>
                </a:solidFill>
                <a:latin typeface="Segoe UI" panose="020B0502040204020203" pitchFamily="34" charset="0"/>
                <a:cs typeface="Segoe UI" panose="020B0502040204020203" pitchFamily="34" charset="0"/>
              </a:rPr>
              <a:t>inflate</a:t>
            </a:r>
            <a:r>
              <a:rPr lang="en-US" sz="2400" b="1" dirty="0">
                <a:solidFill>
                  <a:schemeClr val="accent1">
                    <a:lumMod val="75000"/>
                  </a:schemeClr>
                </a:solidFill>
                <a:latin typeface="Segoe UI" panose="020B0502040204020203" pitchFamily="34" charset="0"/>
                <a:cs typeface="Segoe UI" panose="020B0502040204020203" pitchFamily="34" charset="0"/>
              </a:rPr>
              <a:t> our sense of agency?</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 too often leads to broken relationships</a:t>
            </a:r>
          </a:p>
          <a:p>
            <a:pPr>
              <a:lnSpc>
                <a:spcPct val="150000"/>
              </a:lnSpc>
            </a:pPr>
            <a:endParaRPr lang="en-US" sz="2400" b="1" dirty="0">
              <a:solidFill>
                <a:schemeClr val="accent1">
                  <a:lumMod val="75000"/>
                </a:schemeClr>
              </a:solidFill>
              <a:latin typeface="Segoe UI" panose="020B0502040204020203" pitchFamily="34" charset="0"/>
              <a:cs typeface="Segoe UI" panose="020B0502040204020203" pitchFamily="34" charset="0"/>
            </a:endParaRPr>
          </a:p>
        </p:txBody>
      </p:sp>
      <p:pic>
        <p:nvPicPr>
          <p:cNvPr id="46" name="Picture Placeholder 45">
            <a:extLst>
              <a:ext uri="{FF2B5EF4-FFF2-40B4-BE49-F238E27FC236}">
                <a16:creationId xmlns:a16="http://schemas.microsoft.com/office/drawing/2014/main" id="{F3C239F7-435D-10C4-7209-176D536B337B}"/>
              </a:ext>
            </a:extLst>
          </p:cNvPr>
          <p:cNvPicPr>
            <a:picLocks noGrp="1" noChangeAspect="1"/>
          </p:cNvPicPr>
          <p:nvPr>
            <p:ph type="pic" sz="quarter" idx="14"/>
          </p:nvPr>
        </p:nvPicPr>
        <p:blipFill>
          <a:blip r:embed="rId3"/>
          <a:srcRect t="43420" b="43420"/>
          <a:stretch/>
        </p:blipFill>
        <p:spPr/>
      </p:pic>
      <p:cxnSp>
        <p:nvCxnSpPr>
          <p:cNvPr id="13" name="Straight Connector 12">
            <a:extLst>
              <a:ext uri="{FF2B5EF4-FFF2-40B4-BE49-F238E27FC236}">
                <a16:creationId xmlns:a16="http://schemas.microsoft.com/office/drawing/2014/main" id="{D3E12B22-BC6B-D49B-8CEB-55DEC743E177}"/>
              </a:ext>
            </a:extLst>
          </p:cNvPr>
          <p:cNvCxnSpPr/>
          <p:nvPr/>
        </p:nvCxnSpPr>
        <p:spPr>
          <a:xfrm>
            <a:off x="435429" y="1219200"/>
            <a:ext cx="1120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7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326CA-C6C3-A601-598D-76AF962FD94B}"/>
            </a:ext>
          </a:extLst>
        </p:cNvPr>
        <p:cNvGrpSpPr/>
        <p:nvPr/>
      </p:nvGrpSpPr>
      <p:grpSpPr>
        <a:xfrm>
          <a:off x="0" y="0"/>
          <a:ext cx="0" cy="0"/>
          <a:chOff x="0" y="0"/>
          <a:chExt cx="0" cy="0"/>
        </a:xfrm>
      </p:grpSpPr>
      <p:pic>
        <p:nvPicPr>
          <p:cNvPr id="12" name="Picture 11" descr="A white background with black dots&#10;&#10;Description automatically generated">
            <a:extLst>
              <a:ext uri="{FF2B5EF4-FFF2-40B4-BE49-F238E27FC236}">
                <a16:creationId xmlns:a16="http://schemas.microsoft.com/office/drawing/2014/main" id="{F0CB21EE-9BDB-FC88-296E-68F871067AEB}"/>
              </a:ext>
            </a:extLst>
          </p:cNvPr>
          <p:cNvPicPr>
            <a:picLocks noChangeAspect="1"/>
          </p:cNvPicPr>
          <p:nvPr/>
        </p:nvPicPr>
        <p:blipFill>
          <a:blip r:embed="rId2"/>
          <a:stretch>
            <a:fillRect/>
          </a:stretch>
        </p:blipFill>
        <p:spPr>
          <a:xfrm>
            <a:off x="0" y="1196975"/>
            <a:ext cx="12192000" cy="4591266"/>
          </a:xfrm>
          <a:prstGeom prst="rect">
            <a:avLst/>
          </a:prstGeom>
        </p:spPr>
      </p:pic>
      <p:sp>
        <p:nvSpPr>
          <p:cNvPr id="21" name="Title 20">
            <a:extLst>
              <a:ext uri="{FF2B5EF4-FFF2-40B4-BE49-F238E27FC236}">
                <a16:creationId xmlns:a16="http://schemas.microsoft.com/office/drawing/2014/main" id="{87F861EA-B15F-5912-E89C-8A0A428CBB21}"/>
              </a:ext>
            </a:extLst>
          </p:cNvPr>
          <p:cNvSpPr>
            <a:spLocks noGrp="1"/>
          </p:cNvSpPr>
          <p:nvPr>
            <p:ph type="title"/>
          </p:nvPr>
        </p:nvSpPr>
        <p:spPr/>
        <p:txBody>
          <a:bodyPr/>
          <a:lstStyle/>
          <a:p>
            <a:r>
              <a:rPr lang="en-US" dirty="0"/>
              <a:t>Questions to ask ourselves</a:t>
            </a:r>
          </a:p>
        </p:txBody>
      </p:sp>
      <p:sp>
        <p:nvSpPr>
          <p:cNvPr id="5" name="Text Placeholder 4">
            <a:extLst>
              <a:ext uri="{FF2B5EF4-FFF2-40B4-BE49-F238E27FC236}">
                <a16:creationId xmlns:a16="http://schemas.microsoft.com/office/drawing/2014/main" id="{0F1FF813-1729-8BC7-2C1F-5D012564D791}"/>
              </a:ext>
            </a:extLst>
          </p:cNvPr>
          <p:cNvSpPr>
            <a:spLocks noGrp="1"/>
          </p:cNvSpPr>
          <p:nvPr>
            <p:ph type="body" sz="quarter" idx="13"/>
          </p:nvPr>
        </p:nvSpPr>
        <p:spPr>
          <a:xfrm>
            <a:off x="549728" y="1643742"/>
            <a:ext cx="11092544" cy="3842658"/>
          </a:xfrm>
        </p:spPr>
        <p:txBody>
          <a:bodyPr>
            <a:normAutofit lnSpcReduction="10000"/>
          </a:bodyPr>
          <a:lstStyle/>
          <a:p>
            <a:pPr>
              <a:lnSpc>
                <a:spcPct val="150000"/>
              </a:lnSpc>
            </a:pPr>
            <a:r>
              <a:rPr lang="en-US" sz="2400" dirty="0">
                <a:solidFill>
                  <a:schemeClr val="accent1">
                    <a:lumMod val="75000"/>
                  </a:schemeClr>
                </a:solidFill>
                <a:latin typeface="Segoe UI" panose="020B0502040204020203" pitchFamily="34" charset="0"/>
                <a:cs typeface="Segoe UI" panose="020B0502040204020203" pitchFamily="34" charset="0"/>
              </a:rPr>
              <a:t>Do we have a true partnership and genuine alignment? </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Why are they saying ”yes?”</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Who is setting the agenda?</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Is money the most important resource?</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Have we moved beyond a transactional relationship to a trusted friendship?</a:t>
            </a:r>
          </a:p>
          <a:p>
            <a:pPr>
              <a:lnSpc>
                <a:spcPct val="150000"/>
              </a:lnSpc>
            </a:pPr>
            <a:endParaRPr lang="en-US" sz="2400" b="1" dirty="0">
              <a:solidFill>
                <a:schemeClr val="accent1">
                  <a:lumMod val="75000"/>
                </a:schemeClr>
              </a:solidFill>
              <a:latin typeface="Segoe UI" panose="020B0502040204020203" pitchFamily="34" charset="0"/>
              <a:cs typeface="Segoe UI" panose="020B0502040204020203" pitchFamily="34" charset="0"/>
            </a:endParaRPr>
          </a:p>
        </p:txBody>
      </p:sp>
      <p:pic>
        <p:nvPicPr>
          <p:cNvPr id="46" name="Picture Placeholder 45">
            <a:extLst>
              <a:ext uri="{FF2B5EF4-FFF2-40B4-BE49-F238E27FC236}">
                <a16:creationId xmlns:a16="http://schemas.microsoft.com/office/drawing/2014/main" id="{8DD32B33-3AAA-BF3A-26E6-5C08939D3E2F}"/>
              </a:ext>
            </a:extLst>
          </p:cNvPr>
          <p:cNvPicPr>
            <a:picLocks noGrp="1" noChangeAspect="1"/>
          </p:cNvPicPr>
          <p:nvPr>
            <p:ph type="pic" sz="quarter" idx="14"/>
          </p:nvPr>
        </p:nvPicPr>
        <p:blipFill>
          <a:blip r:embed="rId3"/>
          <a:srcRect t="43420" b="43420"/>
          <a:stretch/>
        </p:blipFill>
        <p:spPr/>
      </p:pic>
      <p:cxnSp>
        <p:nvCxnSpPr>
          <p:cNvPr id="13" name="Straight Connector 12">
            <a:extLst>
              <a:ext uri="{FF2B5EF4-FFF2-40B4-BE49-F238E27FC236}">
                <a16:creationId xmlns:a16="http://schemas.microsoft.com/office/drawing/2014/main" id="{46C453CF-69EB-F83C-B1F5-5A8B50765C63}"/>
              </a:ext>
            </a:extLst>
          </p:cNvPr>
          <p:cNvCxnSpPr/>
          <p:nvPr/>
        </p:nvCxnSpPr>
        <p:spPr>
          <a:xfrm>
            <a:off x="435429" y="1219200"/>
            <a:ext cx="1120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58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08DA3-A097-77BB-B035-15BD6FEBAE5F}"/>
            </a:ext>
          </a:extLst>
        </p:cNvPr>
        <p:cNvGrpSpPr/>
        <p:nvPr/>
      </p:nvGrpSpPr>
      <p:grpSpPr>
        <a:xfrm>
          <a:off x="0" y="0"/>
          <a:ext cx="0" cy="0"/>
          <a:chOff x="0" y="0"/>
          <a:chExt cx="0" cy="0"/>
        </a:xfrm>
      </p:grpSpPr>
      <p:pic>
        <p:nvPicPr>
          <p:cNvPr id="12" name="Picture 11" descr="A white background with black dots&#10;&#10;Description automatically generated">
            <a:extLst>
              <a:ext uri="{FF2B5EF4-FFF2-40B4-BE49-F238E27FC236}">
                <a16:creationId xmlns:a16="http://schemas.microsoft.com/office/drawing/2014/main" id="{235B2CC2-8946-5B78-3BE6-EAD13B3DE06F}"/>
              </a:ext>
            </a:extLst>
          </p:cNvPr>
          <p:cNvPicPr>
            <a:picLocks noChangeAspect="1"/>
          </p:cNvPicPr>
          <p:nvPr/>
        </p:nvPicPr>
        <p:blipFill>
          <a:blip r:embed="rId2"/>
          <a:stretch>
            <a:fillRect/>
          </a:stretch>
        </p:blipFill>
        <p:spPr>
          <a:xfrm>
            <a:off x="0" y="1196975"/>
            <a:ext cx="12192000" cy="4591266"/>
          </a:xfrm>
          <a:prstGeom prst="rect">
            <a:avLst/>
          </a:prstGeom>
        </p:spPr>
      </p:pic>
      <p:sp>
        <p:nvSpPr>
          <p:cNvPr id="21" name="Title 20">
            <a:extLst>
              <a:ext uri="{FF2B5EF4-FFF2-40B4-BE49-F238E27FC236}">
                <a16:creationId xmlns:a16="http://schemas.microsoft.com/office/drawing/2014/main" id="{BDF8469D-4398-62F7-9F54-9C2D5BA00C58}"/>
              </a:ext>
            </a:extLst>
          </p:cNvPr>
          <p:cNvSpPr>
            <a:spLocks noGrp="1"/>
          </p:cNvSpPr>
          <p:nvPr>
            <p:ph type="title"/>
          </p:nvPr>
        </p:nvSpPr>
        <p:spPr/>
        <p:txBody>
          <a:bodyPr/>
          <a:lstStyle/>
          <a:p>
            <a:r>
              <a:rPr lang="en-US" dirty="0"/>
              <a:t>Questions to ask ourselves</a:t>
            </a:r>
          </a:p>
        </p:txBody>
      </p:sp>
      <p:sp>
        <p:nvSpPr>
          <p:cNvPr id="5" name="Text Placeholder 4">
            <a:extLst>
              <a:ext uri="{FF2B5EF4-FFF2-40B4-BE49-F238E27FC236}">
                <a16:creationId xmlns:a16="http://schemas.microsoft.com/office/drawing/2014/main" id="{01854E02-EF2F-A515-E6E1-11DAE4BEA054}"/>
              </a:ext>
            </a:extLst>
          </p:cNvPr>
          <p:cNvSpPr>
            <a:spLocks noGrp="1"/>
          </p:cNvSpPr>
          <p:nvPr>
            <p:ph type="body" sz="quarter" idx="13"/>
          </p:nvPr>
        </p:nvSpPr>
        <p:spPr>
          <a:xfrm>
            <a:off x="549728" y="1643742"/>
            <a:ext cx="11092544" cy="3842658"/>
          </a:xfrm>
        </p:spPr>
        <p:txBody>
          <a:bodyPr>
            <a:normAutofit/>
          </a:bodyPr>
          <a:lstStyle/>
          <a:p>
            <a:pPr>
              <a:lnSpc>
                <a:spcPct val="150000"/>
              </a:lnSpc>
            </a:pPr>
            <a:r>
              <a:rPr lang="en-US" sz="2400" dirty="0">
                <a:solidFill>
                  <a:schemeClr val="accent1">
                    <a:lumMod val="75000"/>
                  </a:schemeClr>
                </a:solidFill>
                <a:latin typeface="Segoe UI" panose="020B0502040204020203" pitchFamily="34" charset="0"/>
                <a:cs typeface="Segoe UI" panose="020B0502040204020203" pitchFamily="34" charset="0"/>
              </a:rPr>
              <a:t>Will </a:t>
            </a:r>
            <a:r>
              <a:rPr lang="en-US" sz="2400">
                <a:solidFill>
                  <a:schemeClr val="accent1">
                    <a:lumMod val="75000"/>
                  </a:schemeClr>
                </a:solidFill>
                <a:latin typeface="Segoe UI" panose="020B0502040204020203" pitchFamily="34" charset="0"/>
                <a:cs typeface="Segoe UI" panose="020B0502040204020203" pitchFamily="34" charset="0"/>
              </a:rPr>
              <a:t>this funding </a:t>
            </a:r>
            <a:r>
              <a:rPr lang="en-US" sz="2400" dirty="0">
                <a:solidFill>
                  <a:schemeClr val="accent1">
                    <a:lumMod val="75000"/>
                  </a:schemeClr>
                </a:solidFill>
                <a:latin typeface="Segoe UI" panose="020B0502040204020203" pitchFamily="34" charset="0"/>
                <a:cs typeface="Segoe UI" panose="020B0502040204020203" pitchFamily="34" charset="0"/>
              </a:rPr>
              <a:t>help build both their capacity and their sustainability?  </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What will the ministry look like after I’m gone?</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Do they own it?</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Am I willing to give up control?</a:t>
            </a:r>
          </a:p>
          <a:p>
            <a:pPr>
              <a:lnSpc>
                <a:spcPct val="150000"/>
              </a:lnSpc>
            </a:pPr>
            <a:r>
              <a:rPr lang="en-US" sz="2400" b="1" dirty="0">
                <a:solidFill>
                  <a:schemeClr val="accent1">
                    <a:lumMod val="75000"/>
                  </a:schemeClr>
                </a:solidFill>
                <a:latin typeface="Segoe UI" panose="020B0502040204020203" pitchFamily="34" charset="0"/>
                <a:cs typeface="Segoe UI" panose="020B0502040204020203" pitchFamily="34" charset="0"/>
              </a:rPr>
              <a:t>&gt;&gt;&gt;Focus on people &amp; process, not programs &amp; products</a:t>
            </a:r>
          </a:p>
        </p:txBody>
      </p:sp>
      <p:pic>
        <p:nvPicPr>
          <p:cNvPr id="46" name="Picture Placeholder 45">
            <a:extLst>
              <a:ext uri="{FF2B5EF4-FFF2-40B4-BE49-F238E27FC236}">
                <a16:creationId xmlns:a16="http://schemas.microsoft.com/office/drawing/2014/main" id="{3177DE34-B868-99EE-54C9-8099207CCF67}"/>
              </a:ext>
            </a:extLst>
          </p:cNvPr>
          <p:cNvPicPr>
            <a:picLocks noGrp="1" noChangeAspect="1"/>
          </p:cNvPicPr>
          <p:nvPr>
            <p:ph type="pic" sz="quarter" idx="14"/>
          </p:nvPr>
        </p:nvPicPr>
        <p:blipFill>
          <a:blip r:embed="rId3"/>
          <a:srcRect t="43420" b="43420"/>
          <a:stretch/>
        </p:blipFill>
        <p:spPr/>
      </p:pic>
      <p:cxnSp>
        <p:nvCxnSpPr>
          <p:cNvPr id="13" name="Straight Connector 12">
            <a:extLst>
              <a:ext uri="{FF2B5EF4-FFF2-40B4-BE49-F238E27FC236}">
                <a16:creationId xmlns:a16="http://schemas.microsoft.com/office/drawing/2014/main" id="{A26EBFC8-1631-F1D8-07F9-55E6F2189990}"/>
              </a:ext>
            </a:extLst>
          </p:cNvPr>
          <p:cNvCxnSpPr/>
          <p:nvPr/>
        </p:nvCxnSpPr>
        <p:spPr>
          <a:xfrm>
            <a:off x="435429" y="1219200"/>
            <a:ext cx="1120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65079-FFC5-92C8-9730-3A690BE903EE}"/>
            </a:ext>
          </a:extLst>
        </p:cNvPr>
        <p:cNvGrpSpPr/>
        <p:nvPr/>
      </p:nvGrpSpPr>
      <p:grpSpPr>
        <a:xfrm>
          <a:off x="0" y="0"/>
          <a:ext cx="0" cy="0"/>
          <a:chOff x="0" y="0"/>
          <a:chExt cx="0" cy="0"/>
        </a:xfrm>
      </p:grpSpPr>
      <p:pic>
        <p:nvPicPr>
          <p:cNvPr id="12" name="Picture 11" descr="A white background with black dots&#10;&#10;Description automatically generated">
            <a:extLst>
              <a:ext uri="{FF2B5EF4-FFF2-40B4-BE49-F238E27FC236}">
                <a16:creationId xmlns:a16="http://schemas.microsoft.com/office/drawing/2014/main" id="{D0BF2A22-A818-1C3F-77A6-44CDADE416DC}"/>
              </a:ext>
            </a:extLst>
          </p:cNvPr>
          <p:cNvPicPr>
            <a:picLocks noChangeAspect="1"/>
          </p:cNvPicPr>
          <p:nvPr/>
        </p:nvPicPr>
        <p:blipFill>
          <a:blip r:embed="rId2"/>
          <a:stretch>
            <a:fillRect/>
          </a:stretch>
        </p:blipFill>
        <p:spPr>
          <a:xfrm>
            <a:off x="0" y="1196975"/>
            <a:ext cx="12192000" cy="4591266"/>
          </a:xfrm>
          <a:prstGeom prst="rect">
            <a:avLst/>
          </a:prstGeom>
        </p:spPr>
      </p:pic>
      <p:sp>
        <p:nvSpPr>
          <p:cNvPr id="21" name="Title 20">
            <a:extLst>
              <a:ext uri="{FF2B5EF4-FFF2-40B4-BE49-F238E27FC236}">
                <a16:creationId xmlns:a16="http://schemas.microsoft.com/office/drawing/2014/main" id="{6107EDCE-2CFE-30FA-9FCB-B0F684430124}"/>
              </a:ext>
            </a:extLst>
          </p:cNvPr>
          <p:cNvSpPr>
            <a:spLocks noGrp="1"/>
          </p:cNvSpPr>
          <p:nvPr>
            <p:ph type="title"/>
          </p:nvPr>
        </p:nvSpPr>
        <p:spPr/>
        <p:txBody>
          <a:bodyPr/>
          <a:lstStyle/>
          <a:p>
            <a:r>
              <a:rPr lang="en-US" dirty="0"/>
              <a:t>What ”success” looks like today</a:t>
            </a:r>
          </a:p>
        </p:txBody>
      </p:sp>
      <p:sp>
        <p:nvSpPr>
          <p:cNvPr id="5" name="Text Placeholder 4">
            <a:extLst>
              <a:ext uri="{FF2B5EF4-FFF2-40B4-BE49-F238E27FC236}">
                <a16:creationId xmlns:a16="http://schemas.microsoft.com/office/drawing/2014/main" id="{793385AA-953B-84AA-516B-7521CDE864A8}"/>
              </a:ext>
            </a:extLst>
          </p:cNvPr>
          <p:cNvSpPr>
            <a:spLocks noGrp="1"/>
          </p:cNvSpPr>
          <p:nvPr>
            <p:ph type="body" sz="quarter" idx="13"/>
          </p:nvPr>
        </p:nvSpPr>
        <p:spPr>
          <a:xfrm>
            <a:off x="549728" y="1643741"/>
            <a:ext cx="11092544" cy="3627506"/>
          </a:xfrm>
        </p:spPr>
        <p:txBody>
          <a:bodyPr>
            <a:normAutofit/>
          </a:bodyPr>
          <a:lstStyle/>
          <a:p>
            <a:pPr>
              <a:lnSpc>
                <a:spcPct val="150000"/>
              </a:lnSpc>
            </a:pPr>
            <a:r>
              <a:rPr lang="en-US" sz="2400" dirty="0">
                <a:solidFill>
                  <a:schemeClr val="accent1">
                    <a:lumMod val="75000"/>
                  </a:schemeClr>
                </a:solidFill>
                <a:latin typeface="Segoe UI" panose="020B0502040204020203" pitchFamily="34" charset="0"/>
                <a:cs typeface="Segoe UI" panose="020B0502040204020203" pitchFamily="34" charset="0"/>
              </a:rPr>
              <a:t>By God’s grace we will learn…</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When good intentions are not good enough</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When funding is appropriate, or not</a:t>
            </a:r>
          </a:p>
          <a:p>
            <a:pPr marL="457200" indent="-457200">
              <a:lnSpc>
                <a:spcPct val="150000"/>
              </a:lnSpc>
              <a:buAutoNum type="arabicParenR"/>
            </a:pPr>
            <a:r>
              <a:rPr lang="en-US" sz="2400" b="1" dirty="0">
                <a:solidFill>
                  <a:schemeClr val="accent1">
                    <a:lumMod val="75000"/>
                  </a:schemeClr>
                </a:solidFill>
                <a:latin typeface="Segoe UI" panose="020B0502040204020203" pitchFamily="34" charset="0"/>
                <a:cs typeface="Segoe UI" panose="020B0502040204020203" pitchFamily="34" charset="0"/>
              </a:rPr>
              <a:t>Principles to guide our giving</a:t>
            </a:r>
          </a:p>
          <a:p>
            <a:pPr>
              <a:lnSpc>
                <a:spcPct val="150000"/>
              </a:lnSpc>
            </a:pPr>
            <a:r>
              <a:rPr lang="en-US" sz="2400" b="1" dirty="0">
                <a:solidFill>
                  <a:schemeClr val="accent1">
                    <a:lumMod val="75000"/>
                  </a:schemeClr>
                </a:solidFill>
                <a:latin typeface="Segoe UI" panose="020B0502040204020203" pitchFamily="34" charset="0"/>
                <a:cs typeface="Segoe UI" panose="020B0502040204020203" pitchFamily="34" charset="0"/>
              </a:rPr>
              <a:t>&gt;&gt;&gt;What are your take-aways?</a:t>
            </a:r>
          </a:p>
          <a:p>
            <a:pPr>
              <a:lnSpc>
                <a:spcPct val="150000"/>
              </a:lnSpc>
            </a:pPr>
            <a:endParaRPr lang="en-US" sz="2400" dirty="0">
              <a:solidFill>
                <a:schemeClr val="accent1">
                  <a:lumMod val="75000"/>
                </a:schemeClr>
              </a:solidFill>
            </a:endParaRPr>
          </a:p>
        </p:txBody>
      </p:sp>
      <p:pic>
        <p:nvPicPr>
          <p:cNvPr id="46" name="Picture Placeholder 45">
            <a:extLst>
              <a:ext uri="{FF2B5EF4-FFF2-40B4-BE49-F238E27FC236}">
                <a16:creationId xmlns:a16="http://schemas.microsoft.com/office/drawing/2014/main" id="{B560A1AF-A7AB-2787-4641-378F3D06B8DC}"/>
              </a:ext>
            </a:extLst>
          </p:cNvPr>
          <p:cNvPicPr>
            <a:picLocks noGrp="1" noChangeAspect="1"/>
          </p:cNvPicPr>
          <p:nvPr>
            <p:ph type="pic" sz="quarter" idx="14"/>
          </p:nvPr>
        </p:nvPicPr>
        <p:blipFill>
          <a:blip r:embed="rId3"/>
          <a:srcRect t="43420" b="43420"/>
          <a:stretch/>
        </p:blipFill>
        <p:spPr/>
      </p:pic>
      <p:cxnSp>
        <p:nvCxnSpPr>
          <p:cNvPr id="13" name="Straight Connector 12">
            <a:extLst>
              <a:ext uri="{FF2B5EF4-FFF2-40B4-BE49-F238E27FC236}">
                <a16:creationId xmlns:a16="http://schemas.microsoft.com/office/drawing/2014/main" id="{67B2D384-BCBD-C5B0-9246-2620D47127F1}"/>
              </a:ext>
            </a:extLst>
          </p:cNvPr>
          <p:cNvCxnSpPr/>
          <p:nvPr/>
        </p:nvCxnSpPr>
        <p:spPr>
          <a:xfrm>
            <a:off x="435429" y="1219200"/>
            <a:ext cx="1120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4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362CB-39D8-76CC-3E7E-F485FF55D663}"/>
            </a:ext>
          </a:extLst>
        </p:cNvPr>
        <p:cNvGrpSpPr/>
        <p:nvPr/>
      </p:nvGrpSpPr>
      <p:grpSpPr>
        <a:xfrm>
          <a:off x="0" y="0"/>
          <a:ext cx="0" cy="0"/>
          <a:chOff x="0" y="0"/>
          <a:chExt cx="0" cy="0"/>
        </a:xfrm>
      </p:grpSpPr>
      <p:pic>
        <p:nvPicPr>
          <p:cNvPr id="12" name="Picture 11" descr="A white background with black dots&#10;&#10;Description automatically generated">
            <a:extLst>
              <a:ext uri="{FF2B5EF4-FFF2-40B4-BE49-F238E27FC236}">
                <a16:creationId xmlns:a16="http://schemas.microsoft.com/office/drawing/2014/main" id="{FC1C10DB-293F-8BE0-8F8D-B0CF34020B20}"/>
              </a:ext>
            </a:extLst>
          </p:cNvPr>
          <p:cNvPicPr>
            <a:picLocks noChangeAspect="1"/>
          </p:cNvPicPr>
          <p:nvPr/>
        </p:nvPicPr>
        <p:blipFill>
          <a:blip r:embed="rId2"/>
          <a:stretch>
            <a:fillRect/>
          </a:stretch>
        </p:blipFill>
        <p:spPr>
          <a:xfrm>
            <a:off x="0" y="1196975"/>
            <a:ext cx="12192000" cy="4591266"/>
          </a:xfrm>
          <a:prstGeom prst="rect">
            <a:avLst/>
          </a:prstGeom>
        </p:spPr>
      </p:pic>
      <p:sp>
        <p:nvSpPr>
          <p:cNvPr id="21" name="Title 20">
            <a:extLst>
              <a:ext uri="{FF2B5EF4-FFF2-40B4-BE49-F238E27FC236}">
                <a16:creationId xmlns:a16="http://schemas.microsoft.com/office/drawing/2014/main" id="{0779847F-7022-AD33-EE3B-DB638C1431E0}"/>
              </a:ext>
            </a:extLst>
          </p:cNvPr>
          <p:cNvSpPr>
            <a:spLocks noGrp="1"/>
          </p:cNvSpPr>
          <p:nvPr>
            <p:ph type="title"/>
          </p:nvPr>
        </p:nvSpPr>
        <p:spPr/>
        <p:txBody>
          <a:bodyPr/>
          <a:lstStyle/>
          <a:p>
            <a:r>
              <a:rPr lang="en-US" dirty="0"/>
              <a:t>Resources</a:t>
            </a:r>
          </a:p>
        </p:txBody>
      </p:sp>
      <p:sp>
        <p:nvSpPr>
          <p:cNvPr id="5" name="Text Placeholder 4">
            <a:extLst>
              <a:ext uri="{FF2B5EF4-FFF2-40B4-BE49-F238E27FC236}">
                <a16:creationId xmlns:a16="http://schemas.microsoft.com/office/drawing/2014/main" id="{59E45BA3-0430-C895-E905-DFE0698E691E}"/>
              </a:ext>
            </a:extLst>
          </p:cNvPr>
          <p:cNvSpPr>
            <a:spLocks noGrp="1"/>
          </p:cNvSpPr>
          <p:nvPr>
            <p:ph type="body" sz="quarter" idx="13"/>
          </p:nvPr>
        </p:nvSpPr>
        <p:spPr>
          <a:xfrm>
            <a:off x="549728" y="1241426"/>
            <a:ext cx="11092544" cy="4546811"/>
          </a:xfrm>
        </p:spPr>
        <p:txBody>
          <a:bodyPr>
            <a:normAutofit/>
          </a:bodyPr>
          <a:lstStyle/>
          <a:p>
            <a:pPr algn="ctr"/>
            <a:r>
              <a:rPr lang="en-US" sz="3200" b="1" u="sng" dirty="0"/>
              <a:t>Webinar</a:t>
            </a:r>
            <a:r>
              <a:rPr lang="en-US" sz="3200" b="1" dirty="0"/>
              <a:t>:   </a:t>
            </a:r>
            <a:r>
              <a:rPr lang="en-US" sz="3200" i="1" dirty="0"/>
              <a:t>Navigating Cross-cultural Training Pitfalls</a:t>
            </a:r>
            <a:r>
              <a:rPr lang="en-US" sz="3200" b="1" dirty="0"/>
              <a:t> </a:t>
            </a:r>
            <a:r>
              <a:rPr lang="en-US" sz="3200" b="1" u="sng" dirty="0">
                <a:hlinkClick r:id="rId3"/>
              </a:rPr>
              <a:t>www.craigparro.org</a:t>
            </a:r>
            <a:endParaRPr lang="en-US" sz="3200" dirty="0"/>
          </a:p>
          <a:p>
            <a:r>
              <a:rPr lang="en-US" sz="3200" b="1" u="sng" dirty="0"/>
              <a:t>Books</a:t>
            </a:r>
            <a:r>
              <a:rPr lang="en-US" sz="3200" b="1" dirty="0"/>
              <a:t>:  </a:t>
            </a:r>
          </a:p>
          <a:p>
            <a:r>
              <a:rPr lang="en-US" sz="3200" i="1" dirty="0"/>
              <a:t>When Helping Hurts</a:t>
            </a:r>
            <a:r>
              <a:rPr lang="en-US" sz="3200" dirty="0"/>
              <a:t>, Corbett &amp; Fikkert</a:t>
            </a:r>
          </a:p>
          <a:p>
            <a:r>
              <a:rPr lang="en-US" sz="3200" i="1" dirty="0"/>
              <a:t>When Charity Destroys Dignity: </a:t>
            </a:r>
            <a:r>
              <a:rPr lang="en-US" sz="3200" dirty="0"/>
              <a:t>Overcoming Unhealthy Dependency in the Christian Movement</a:t>
            </a:r>
            <a:r>
              <a:rPr lang="en-US" sz="3200" i="1" dirty="0"/>
              <a:t>, </a:t>
            </a:r>
            <a:r>
              <a:rPr lang="en-US" sz="3200" dirty="0"/>
              <a:t>Glenn Schwartz</a:t>
            </a:r>
          </a:p>
          <a:p>
            <a:r>
              <a:rPr lang="en-US" sz="3200" i="1" dirty="0"/>
              <a:t>Cross-Cultural Partnerships: </a:t>
            </a:r>
            <a:r>
              <a:rPr lang="en-US" sz="3200" dirty="0"/>
              <a:t>Navigating the Complexities of Money and Mission</a:t>
            </a:r>
            <a:r>
              <a:rPr lang="en-US" sz="3200" i="1" dirty="0"/>
              <a:t>, </a:t>
            </a:r>
            <a:r>
              <a:rPr lang="en-US" sz="3200" dirty="0"/>
              <a:t>Mary </a:t>
            </a:r>
            <a:r>
              <a:rPr lang="en-US" sz="3200" dirty="0" err="1"/>
              <a:t>Lederleitner</a:t>
            </a:r>
            <a:endParaRPr lang="en-US" sz="3200" dirty="0"/>
          </a:p>
          <a:p>
            <a:pPr>
              <a:lnSpc>
                <a:spcPct val="150000"/>
              </a:lnSpc>
            </a:pPr>
            <a:endParaRPr lang="en-US" sz="2400" dirty="0">
              <a:solidFill>
                <a:schemeClr val="accent1">
                  <a:lumMod val="75000"/>
                </a:schemeClr>
              </a:solidFill>
            </a:endParaRPr>
          </a:p>
        </p:txBody>
      </p:sp>
      <p:pic>
        <p:nvPicPr>
          <p:cNvPr id="46" name="Picture Placeholder 45">
            <a:extLst>
              <a:ext uri="{FF2B5EF4-FFF2-40B4-BE49-F238E27FC236}">
                <a16:creationId xmlns:a16="http://schemas.microsoft.com/office/drawing/2014/main" id="{DA98E575-3C5F-73A7-2644-1AC995D1B6B9}"/>
              </a:ext>
            </a:extLst>
          </p:cNvPr>
          <p:cNvPicPr>
            <a:picLocks noGrp="1" noChangeAspect="1"/>
          </p:cNvPicPr>
          <p:nvPr>
            <p:ph type="pic" sz="quarter" idx="14"/>
          </p:nvPr>
        </p:nvPicPr>
        <p:blipFill>
          <a:blip r:embed="rId4"/>
          <a:srcRect t="43420" b="43420"/>
          <a:stretch/>
        </p:blipFill>
        <p:spPr/>
      </p:pic>
      <p:cxnSp>
        <p:nvCxnSpPr>
          <p:cNvPr id="13" name="Straight Connector 12">
            <a:extLst>
              <a:ext uri="{FF2B5EF4-FFF2-40B4-BE49-F238E27FC236}">
                <a16:creationId xmlns:a16="http://schemas.microsoft.com/office/drawing/2014/main" id="{AB503B42-EB7E-6C07-64C4-A51FA1BBDC25}"/>
              </a:ext>
            </a:extLst>
          </p:cNvPr>
          <p:cNvCxnSpPr/>
          <p:nvPr/>
        </p:nvCxnSpPr>
        <p:spPr>
          <a:xfrm>
            <a:off x="435429" y="1219200"/>
            <a:ext cx="1120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57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Custom 87">
      <a:dk1>
        <a:srgbClr val="000000"/>
      </a:dk1>
      <a:lt1>
        <a:srgbClr val="FFFFFF"/>
      </a:lt1>
      <a:dk2>
        <a:srgbClr val="BBAA9C"/>
      </a:dk2>
      <a:lt2>
        <a:srgbClr val="E7E6E6"/>
      </a:lt2>
      <a:accent1>
        <a:srgbClr val="668A60"/>
      </a:accent1>
      <a:accent2>
        <a:srgbClr val="702128"/>
      </a:accent2>
      <a:accent3>
        <a:srgbClr val="46708C"/>
      </a:accent3>
      <a:accent4>
        <a:srgbClr val="BB2606"/>
      </a:accent4>
      <a:accent5>
        <a:srgbClr val="F1910F"/>
      </a:accent5>
      <a:accent6>
        <a:srgbClr val="FBD5AD"/>
      </a:accent6>
      <a:hlink>
        <a:srgbClr val="6F2127"/>
      </a:hlink>
      <a:folHlink>
        <a:srgbClr val="BB2606"/>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0</TotalTime>
  <Words>562</Words>
  <Application>Microsoft Macintosh PowerPoint</Application>
  <PresentationFormat>Widescreen</PresentationFormat>
  <Paragraphs>49</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Segoe UI</vt:lpstr>
      <vt:lpstr>Segoe UI Light</vt:lpstr>
      <vt:lpstr>Office Theme</vt:lpstr>
      <vt:lpstr>Navigating the nuances of money &amp; missions</vt:lpstr>
      <vt:lpstr>What ”success” looks like today</vt:lpstr>
      <vt:lpstr>What scriptures should shape our thinking?</vt:lpstr>
      <vt:lpstr>Good intentions are not good enough</vt:lpstr>
      <vt:lpstr>Questions to ask ourselves</vt:lpstr>
      <vt:lpstr>Questions to ask ourselves</vt:lpstr>
      <vt:lpstr>Questions to ask ourselves</vt:lpstr>
      <vt:lpstr>What ”success” looks like today</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2026-03-05T12:47:48Z</cp:lastPrinted>
  <dcterms:created xsi:type="dcterms:W3CDTF">2023-02-03T18:15:18Z</dcterms:created>
  <dcterms:modified xsi:type="dcterms:W3CDTF">2026-03-05T22:39:29Z</dcterms:modified>
</cp:coreProperties>
</file>