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0"/>
  </p:notesMasterIdLst>
  <p:handoutMasterIdLst>
    <p:handoutMasterId r:id="rId21"/>
  </p:handoutMasterIdLst>
  <p:sldIdLst>
    <p:sldId id="628" r:id="rId2"/>
    <p:sldId id="634" r:id="rId3"/>
    <p:sldId id="638" r:id="rId4"/>
    <p:sldId id="639" r:id="rId5"/>
    <p:sldId id="646" r:id="rId6"/>
    <p:sldId id="268" r:id="rId7"/>
    <p:sldId id="632" r:id="rId8"/>
    <p:sldId id="633" r:id="rId9"/>
    <p:sldId id="649" r:id="rId10"/>
    <p:sldId id="650" r:id="rId11"/>
    <p:sldId id="651" r:id="rId12"/>
    <p:sldId id="652" r:id="rId13"/>
    <p:sldId id="642" r:id="rId14"/>
    <p:sldId id="647" r:id="rId15"/>
    <p:sldId id="645" r:id="rId16"/>
    <p:sldId id="644" r:id="rId17"/>
    <p:sldId id="648" r:id="rId18"/>
    <p:sldId id="6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090"/>
    <a:srgbClr val="93A5A8"/>
    <a:srgbClr val="627272"/>
    <a:srgbClr val="BDA07D"/>
    <a:srgbClr val="006230"/>
    <a:srgbClr val="035695"/>
    <a:srgbClr val="685135"/>
    <a:srgbClr val="F5F9F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960" autoAdjust="0"/>
  </p:normalViewPr>
  <p:slideViewPr>
    <p:cSldViewPr snapToGrid="0">
      <p:cViewPr varScale="1">
        <p:scale>
          <a:sx n="102" d="100"/>
          <a:sy n="102" d="100"/>
        </p:scale>
        <p:origin x="56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12/30/25</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12/30/25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solidFill>
                  <a:schemeClr val="accent1">
                    <a:lumMod val="75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5">
                    <a:lumMod val="50000"/>
                  </a:schemeClr>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p:nvPr>
        </p:nvSpPr>
        <p:spPr>
          <a:xfrm>
            <a:off x="6952488" y="950976"/>
            <a:ext cx="5239512" cy="4965192"/>
          </a:xfrm>
          <a:prstGeom prst="rect">
            <a:avLst/>
          </a:prstGeom>
        </p:spPr>
        <p:txBody>
          <a:bodyPr anchor="ctr"/>
          <a:lstStyle>
            <a:lvl1pPr marL="0" indent="0" algn="ctr">
              <a:buNone/>
              <a:defRPr spc="400" baseline="0"/>
            </a:lvl1pPr>
          </a:lstStyle>
          <a:p>
            <a:endParaRPr lang="en-US" dirty="0"/>
          </a:p>
        </p:txBody>
      </p:sp>
      <p:sp>
        <p:nvSpPr>
          <p:cNvPr id="5" name="Text Placeholder 3">
            <a:extLst>
              <a:ext uri="{FF2B5EF4-FFF2-40B4-BE49-F238E27FC236}">
                <a16:creationId xmlns:a16="http://schemas.microsoft.com/office/drawing/2014/main" id="{6EEBC2D4-4F41-249E-7141-E0E12113CEBC}"/>
              </a:ext>
            </a:extLst>
          </p:cNvPr>
          <p:cNvSpPr>
            <a:spLocks noGrp="1"/>
          </p:cNvSpPr>
          <p:nvPr>
            <p:ph type="body" sz="quarter" idx="12"/>
          </p:nvPr>
        </p:nvSpPr>
        <p:spPr>
          <a:xfrm>
            <a:off x="5572346" y="0"/>
            <a:ext cx="2895600" cy="6858000"/>
          </a:xfrm>
          <a:prstGeom prst="rect">
            <a:avLst/>
          </a:prstGeom>
          <a:solidFill>
            <a:schemeClr val="accent1">
              <a:alpha val="50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806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2192000" cy="2051050"/>
          </a:xfrm>
          <a:prstGeom prst="rect">
            <a:avLst/>
          </a:prstGeom>
        </p:spPr>
        <p:txBody>
          <a:bodyPr anchor="ctr"/>
          <a:lstStyle>
            <a:lvl1pPr marL="0" indent="0" algn="ctr">
              <a:buNone/>
              <a:defRPr spc="400" baseline="0"/>
            </a:lvl1pPr>
          </a:lstStyle>
          <a:p>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nchor="ctr"/>
          <a:lstStyle>
            <a:lvl1pPr marL="285750" indent="-285750" algn="l">
              <a:lnSpc>
                <a:spcPct val="150000"/>
              </a:lnSpc>
              <a:spcBef>
                <a:spcPts val="0"/>
              </a:spcBef>
              <a:buFont typeface="Arial" panose="020B0604020202020204" pitchFamily="34" charset="0"/>
              <a:buChar char="•"/>
              <a:defRPr sz="16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vl1pPr>
          </a:lstStyle>
          <a:p>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220C40-4EC0-BFB1-D615-1455BA15A088}"/>
              </a:ext>
              <a:ext uri="{C183D7F6-B498-43B3-948B-1728B52AA6E4}">
                <adec:decorative xmlns:adec="http://schemas.microsoft.com/office/drawing/2017/decorative" val="1"/>
              </a:ext>
            </a:extLst>
          </p:cNvPr>
          <p:cNvSpPr/>
          <p:nvPr userDrawn="1"/>
        </p:nvSpPr>
        <p:spPr>
          <a:xfrm>
            <a:off x="0" y="0"/>
            <a:ext cx="12192000" cy="3684897"/>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3"/>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2075688"/>
            <a:ext cx="2251564" cy="498496"/>
          </a:xfrm>
          <a:prstGeom prst="rect">
            <a:avLst/>
          </a:prstGeom>
        </p:spPr>
        <p:txBody>
          <a:bodyPr anchor="b"/>
          <a:lstStyle>
            <a:lvl1pPr marL="0" indent="0" algn="ctr">
              <a:buNone/>
              <a:defRPr sz="1600" cap="all" baseline="0">
                <a:solidFill>
                  <a:schemeClr val="accent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578608"/>
            <a:ext cx="2251564" cy="310896"/>
          </a:xfrm>
          <a:prstGeom prst="rect">
            <a:avLst/>
          </a:prstGeom>
        </p:spPr>
        <p:txBody>
          <a:bodyPr anchor="t"/>
          <a:lstStyle>
            <a:lvl1pPr marL="0" indent="0" algn="ctr">
              <a:lnSpc>
                <a:spcPct val="114000"/>
              </a:lnSpc>
              <a:spcBef>
                <a:spcPts val="0"/>
              </a:spcBef>
              <a:buNone/>
              <a:defRPr sz="1200" spc="50" baseline="0">
                <a:solidFill>
                  <a:schemeClr val="accent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2075688"/>
            <a:ext cx="2251564" cy="498496"/>
          </a:xfrm>
          <a:prstGeom prst="rect">
            <a:avLst/>
          </a:prstGeom>
        </p:spPr>
        <p:txBody>
          <a:bodyPr anchor="b"/>
          <a:lstStyle>
            <a:lvl1pPr marL="0" indent="0" algn="ctr">
              <a:buNone/>
              <a:defRPr sz="1600" cap="all" baseline="0">
                <a:solidFill>
                  <a:schemeClr val="accent5">
                    <a:lumMod val="50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578608"/>
            <a:ext cx="2251564" cy="310896"/>
          </a:xfrm>
          <a:prstGeom prst="rect">
            <a:avLst/>
          </a:prstGeom>
        </p:spPr>
        <p:txBody>
          <a:bodyPr anchor="t"/>
          <a:lstStyle>
            <a:lvl1pPr marL="0" indent="0" algn="ctr">
              <a:lnSpc>
                <a:spcPct val="114000"/>
              </a:lnSpc>
              <a:spcBef>
                <a:spcPts val="0"/>
              </a:spcBef>
              <a:buNone/>
              <a:defRPr sz="1200" spc="50" baseline="0">
                <a:solidFill>
                  <a:schemeClr val="accent5">
                    <a:lumMod val="50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2075688"/>
            <a:ext cx="2251564" cy="498496"/>
          </a:xfrm>
          <a:prstGeom prst="rect">
            <a:avLst/>
          </a:prstGeom>
        </p:spPr>
        <p:txBody>
          <a:bodyPr anchor="b"/>
          <a:lstStyle>
            <a:lvl1pPr marL="0" indent="0" algn="ctr">
              <a:buNone/>
              <a:defRPr sz="1600" cap="all" baseline="0">
                <a:solidFill>
                  <a:schemeClr val="accent1">
                    <a:lumMod val="75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578608"/>
            <a:ext cx="2251564" cy="310896"/>
          </a:xfrm>
          <a:prstGeom prst="rect">
            <a:avLst/>
          </a:prstGeom>
        </p:spPr>
        <p:txBody>
          <a:bodyPr anchor="t"/>
          <a:lstStyle>
            <a:lvl1pPr marL="0" indent="0" algn="ctr">
              <a:lnSpc>
                <a:spcPct val="114000"/>
              </a:lnSpc>
              <a:spcBef>
                <a:spcPts val="0"/>
              </a:spcBef>
              <a:buNone/>
              <a:defRPr sz="1200" spc="50" baseline="0">
                <a:solidFill>
                  <a:schemeClr val="accent1">
                    <a:lumMod val="75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398264"/>
            <a:ext cx="2251562" cy="498496"/>
          </a:xfrm>
          <a:prstGeom prst="rect">
            <a:avLst/>
          </a:prstGeom>
        </p:spPr>
        <p:txBody>
          <a:bodyPr anchor="b"/>
          <a:lstStyle>
            <a:lvl1pPr marL="0" indent="0" algn="ctr">
              <a:buNone/>
              <a:defRPr sz="1600" cap="all" baseline="0">
                <a:solidFill>
                  <a:schemeClr val="accent1">
                    <a:lumMod val="50000"/>
                  </a:schemeClr>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310896"/>
          </a:xfrm>
          <a:prstGeom prst="rect">
            <a:avLst/>
          </a:prstGeom>
        </p:spPr>
        <p:txBody>
          <a:bodyPr anchor="t"/>
          <a:lstStyle>
            <a:lvl1pPr marL="0" indent="0" algn="ctr">
              <a:lnSpc>
                <a:spcPct val="114000"/>
              </a:lnSpc>
              <a:spcBef>
                <a:spcPts val="0"/>
              </a:spcBef>
              <a:buNone/>
              <a:defRPr sz="1200" spc="50" baseline="0">
                <a:solidFill>
                  <a:schemeClr val="accent1">
                    <a:lumMod val="50000"/>
                  </a:schemeClr>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398264"/>
            <a:ext cx="2251562" cy="498496"/>
          </a:xfrm>
          <a:prstGeom prst="rect">
            <a:avLst/>
          </a:prstGeom>
        </p:spPr>
        <p:txBody>
          <a:bodyPr anchor="b"/>
          <a:lstStyle>
            <a:lvl1pPr marL="0" indent="0" algn="ctr">
              <a:buNone/>
              <a:defRPr sz="1600" cap="all" baseline="0">
                <a:solidFill>
                  <a:schemeClr val="accent3"/>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310896"/>
          </a:xfrm>
          <a:prstGeom prst="rect">
            <a:avLst/>
          </a:prstGeom>
        </p:spPr>
        <p:txBody>
          <a:bodyPr anchor="t"/>
          <a:lstStyle>
            <a:lvl1pPr marL="0" indent="0" algn="ctr">
              <a:lnSpc>
                <a:spcPct val="114000"/>
              </a:lnSpc>
              <a:spcBef>
                <a:spcPts val="0"/>
              </a:spcBef>
              <a:buNone/>
              <a:defRPr sz="1200" spc="50" baseline="0">
                <a:solidFill>
                  <a:schemeClr val="accent3"/>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83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column layout">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2304"/>
            <a:ext cx="1826631" cy="776287"/>
          </a:xfrm>
          <a:prstGeom prst="rect">
            <a:avLst/>
          </a:prstGeom>
        </p:spPr>
        <p:txBody>
          <a:bodyPr anchor="ctr"/>
          <a:lstStyle>
            <a:lvl1pPr marL="0" indent="0">
              <a:buNone/>
              <a:defRPr sz="18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2304"/>
            <a:ext cx="1826631" cy="776287"/>
          </a:xfrm>
          <a:prstGeom prst="rect">
            <a:avLst/>
          </a:prstGeom>
        </p:spPr>
        <p:txBody>
          <a:bodyPr anchor="ctr"/>
          <a:lstStyle>
            <a:lvl1pPr marL="0" indent="0">
              <a:buNone/>
              <a:defRPr sz="18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429000"/>
            <a:ext cx="1826631" cy="1527689"/>
          </a:xfrm>
          <a:prstGeom prst="rect">
            <a:avLst/>
          </a:prstGeom>
        </p:spPr>
        <p:txBody>
          <a:bodyPr/>
          <a:lstStyle>
            <a:lvl1pPr marL="0" indent="0">
              <a:lnSpc>
                <a:spcPct val="114000"/>
              </a:lnSpc>
              <a:spcBef>
                <a:spcPts val="0"/>
              </a:spcBef>
              <a:buNone/>
              <a:defRPr sz="1200" spc="50" baseline="0">
                <a:solidFill>
                  <a:schemeClr val="bg1"/>
                </a:solidFill>
              </a:defRPr>
            </a:lvl1pPr>
          </a:lstStyle>
          <a:p>
            <a:pPr lvl="0"/>
            <a:r>
              <a:rPr lang="en-US" dirty="0"/>
              <a:t>Add text</a:t>
            </a:r>
          </a:p>
        </p:txBody>
      </p:sp>
    </p:spTree>
    <p:extLst>
      <p:ext uri="{BB962C8B-B14F-4D97-AF65-F5344CB8AC3E}">
        <p14:creationId xmlns:p14="http://schemas.microsoft.com/office/powerpoint/2010/main" val="137453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A750E0F3-3708-7BB7-7A9E-123ED3BAC661}"/>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defRPr>
            </a:lvl1pPr>
          </a:lstStyle>
          <a:p>
            <a:r>
              <a:rPr lang="en-US"/>
              <a:t>Click to add title</a:t>
            </a:r>
            <a:endParaRPr lang="en-US" dirty="0"/>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p:nvPr>
        </p:nvSpPr>
        <p:spPr>
          <a:xfrm>
            <a:off x="1069848" y="1664208"/>
            <a:ext cx="1408176" cy="2468880"/>
          </a:xfrm>
          <a:prstGeom prst="rect">
            <a:avLst/>
          </a:prstGeom>
        </p:spPr>
        <p:txBody>
          <a:bodyPr anchor="ctr"/>
          <a:lstStyle>
            <a:lvl1pPr marL="0" indent="0" algn="ctr">
              <a:buNone/>
              <a:defRPr sz="1400"/>
            </a:lvl1pPr>
          </a:lstStyle>
          <a:p>
            <a:endParaRPr lang="en-US" dirty="0"/>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740664"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740664"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p:nvPr>
        </p:nvSpPr>
        <p:spPr>
          <a:xfrm>
            <a:off x="3236976" y="1664208"/>
            <a:ext cx="1408176" cy="2468880"/>
          </a:xfrm>
          <a:prstGeom prst="rect">
            <a:avLst/>
          </a:prstGeom>
        </p:spPr>
        <p:txBody>
          <a:bodyPr anchor="ctr"/>
          <a:lstStyle>
            <a:lvl1pPr marL="0" indent="0" algn="ctr">
              <a:buNone/>
              <a:defRPr sz="1400"/>
            </a:lvl1pPr>
          </a:lstStyle>
          <a:p>
            <a:endParaRPr lang="en-US" dirty="0"/>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2907792"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2907792"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p:nvPr>
        </p:nvSpPr>
        <p:spPr>
          <a:xfrm>
            <a:off x="5404104" y="1664208"/>
            <a:ext cx="1408176" cy="2468880"/>
          </a:xfrm>
          <a:prstGeom prst="rect">
            <a:avLst/>
          </a:prstGeom>
        </p:spPr>
        <p:txBody>
          <a:bodyPr anchor="ctr"/>
          <a:lstStyle>
            <a:lvl1pPr marL="0" indent="0" algn="ctr">
              <a:buNone/>
              <a:defRPr sz="1400"/>
            </a:lvl1pPr>
          </a:lstStyle>
          <a:p>
            <a:endParaRPr lang="en-US" dirty="0"/>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5074920"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5074920"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p:nvPr>
        </p:nvSpPr>
        <p:spPr>
          <a:xfrm>
            <a:off x="7571232" y="1664208"/>
            <a:ext cx="1408176" cy="2468880"/>
          </a:xfrm>
          <a:prstGeom prst="rect">
            <a:avLst/>
          </a:prstGeom>
        </p:spPr>
        <p:txBody>
          <a:bodyPr anchor="ctr"/>
          <a:lstStyle>
            <a:lvl1pPr marL="0" indent="0" algn="ctr">
              <a:buNone/>
              <a:defRPr sz="1400"/>
            </a:lvl1pPr>
          </a:lstStyle>
          <a:p>
            <a:endParaRPr lang="en-US" dirty="0"/>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7242048"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7242048" y="5431536"/>
            <a:ext cx="2069690" cy="672127"/>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p:nvPr>
        </p:nvSpPr>
        <p:spPr>
          <a:xfrm>
            <a:off x="9738360" y="1664208"/>
            <a:ext cx="1408176" cy="2468880"/>
          </a:xfrm>
          <a:prstGeom prst="rect">
            <a:avLst/>
          </a:prstGeom>
        </p:spPr>
        <p:txBody>
          <a:bodyPr anchor="ctr"/>
          <a:lstStyle>
            <a:lvl1pPr marL="0" indent="0" algn="ctr">
              <a:buNone/>
              <a:defRPr sz="1400"/>
            </a:lvl1pPr>
          </a:lstStyle>
          <a:p>
            <a:endParaRPr lang="en-US" dirty="0"/>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409176" y="4956048"/>
            <a:ext cx="2069690" cy="475149"/>
          </a:xfrm>
          <a:prstGeom prst="rect">
            <a:avLst/>
          </a:prstGeom>
        </p:spPr>
        <p:txBody>
          <a:bodyPr anchor="b"/>
          <a:lstStyle>
            <a:lvl1pPr marL="0" indent="0" algn="ctr">
              <a:buNone/>
              <a:defRPr sz="1600" cap="all" spc="200" baseline="0">
                <a:solidFill>
                  <a:schemeClr val="accent3">
                    <a:lumMod val="75000"/>
                  </a:schemeClr>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409176" y="5431536"/>
            <a:ext cx="2069690" cy="695361"/>
          </a:xfrm>
          <a:prstGeom prst="rect">
            <a:avLst/>
          </a:prstGeom>
        </p:spPr>
        <p:txBody>
          <a:bodyPr/>
          <a:lstStyle>
            <a:lvl1pPr marL="0" indent="0" algn="ctr">
              <a:lnSpc>
                <a:spcPct val="100000"/>
              </a:lnSpc>
              <a:buNone/>
              <a:defRPr sz="1200" b="0" i="0" cap="none" spc="200" baseline="0"/>
            </a:lvl1pPr>
          </a:lstStyle>
          <a:p>
            <a:pPr lvl="0"/>
            <a:r>
              <a:rPr lang="en-US" dirty="0"/>
              <a:t>Click to add title</a:t>
            </a:r>
          </a:p>
        </p:txBody>
      </p:sp>
      <p:cxnSp>
        <p:nvCxnSpPr>
          <p:cNvPr id="6" name="Straight Connector 5">
            <a:extLst>
              <a:ext uri="{FF2B5EF4-FFF2-40B4-BE49-F238E27FC236}">
                <a16:creationId xmlns:a16="http://schemas.microsoft.com/office/drawing/2014/main" id="{C3EAB4BA-80BD-7371-B929-19121B20BF30}"/>
              </a:ext>
              <a:ext uri="{C183D7F6-B498-43B3-948B-1728B52AA6E4}">
                <adec:decorative xmlns:adec="http://schemas.microsoft.com/office/drawing/2017/decorative" val="1"/>
              </a:ext>
            </a:extLst>
          </p:cNvPr>
          <p:cNvCxnSpPr>
            <a:cxnSpLocks/>
          </p:cNvCxnSpPr>
          <p:nvPr userDrawn="1"/>
        </p:nvCxnSpPr>
        <p:spPr>
          <a:xfrm>
            <a:off x="1044474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D5AB06E-DF62-F8F9-5394-965FE9EF66B1}"/>
              </a:ext>
              <a:ext uri="{C183D7F6-B498-43B3-948B-1728B52AA6E4}">
                <adec:decorative xmlns:adec="http://schemas.microsoft.com/office/drawing/2017/decorative" val="1"/>
              </a:ext>
            </a:extLst>
          </p:cNvPr>
          <p:cNvCxnSpPr>
            <a:cxnSpLocks/>
          </p:cNvCxnSpPr>
          <p:nvPr userDrawn="1"/>
        </p:nvCxnSpPr>
        <p:spPr>
          <a:xfrm>
            <a:off x="8288188"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499703C-0E17-F953-C69A-F4BE3C334F54}"/>
              </a:ext>
              <a:ext uri="{C183D7F6-B498-43B3-948B-1728B52AA6E4}">
                <adec:decorative xmlns:adec="http://schemas.microsoft.com/office/drawing/2017/decorative" val="1"/>
              </a:ext>
            </a:extLst>
          </p:cNvPr>
          <p:cNvCxnSpPr>
            <a:cxnSpLocks/>
          </p:cNvCxnSpPr>
          <p:nvPr userDrawn="1"/>
        </p:nvCxnSpPr>
        <p:spPr>
          <a:xfrm>
            <a:off x="6099959"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64C6290-D338-8FBA-9D0B-CAF45DE68073}"/>
              </a:ext>
              <a:ext uri="{C183D7F6-B498-43B3-948B-1728B52AA6E4}">
                <adec:decorative xmlns:adec="http://schemas.microsoft.com/office/drawing/2017/decorative" val="1"/>
              </a:ext>
            </a:extLst>
          </p:cNvPr>
          <p:cNvCxnSpPr>
            <a:cxnSpLocks/>
          </p:cNvCxnSpPr>
          <p:nvPr userDrawn="1"/>
        </p:nvCxnSpPr>
        <p:spPr>
          <a:xfrm>
            <a:off x="3939717"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104D8C7-8727-8343-DFC8-E415C809B7A1}"/>
              </a:ext>
              <a:ext uri="{C183D7F6-B498-43B3-948B-1728B52AA6E4}">
                <adec:decorative xmlns:adec="http://schemas.microsoft.com/office/drawing/2017/decorative" val="1"/>
              </a:ext>
            </a:extLst>
          </p:cNvPr>
          <p:cNvCxnSpPr>
            <a:cxnSpLocks/>
          </p:cNvCxnSpPr>
          <p:nvPr userDrawn="1"/>
        </p:nvCxnSpPr>
        <p:spPr>
          <a:xfrm>
            <a:off x="1778565" y="4278429"/>
            <a:ext cx="0" cy="41571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3051314"/>
            <a:ext cx="12192000" cy="3806686"/>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77292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49224" y="502920"/>
            <a:ext cx="5010912" cy="1627632"/>
          </a:xfrm>
          <a:prstGeom prst="rect">
            <a:avLst/>
          </a:prstGeom>
          <a:noFill/>
        </p:spPr>
        <p:txBody>
          <a:bodyPr lIns="91440" tIns="45720" rIns="91440" bIns="45720" anchor="t" anchorCtr="0"/>
          <a:lstStyle>
            <a:lvl1pPr>
              <a:defRPr sz="3200" cap="all" spc="200" baseline="0">
                <a:solidFill>
                  <a:schemeClr val="accent1">
                    <a:lumMod val="75000"/>
                  </a:schemeClr>
                </a:solidFill>
              </a:defRPr>
            </a:lvl1pPr>
          </a:lstStyle>
          <a:p>
            <a:r>
              <a:rPr lang="en-US" dirty="0"/>
              <a:t>Click to add title</a:t>
            </a:r>
          </a:p>
        </p:txBody>
      </p:sp>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p:nvPr>
        </p:nvSpPr>
        <p:spPr>
          <a:xfrm>
            <a:off x="3968496" y="2752344"/>
            <a:ext cx="3602736" cy="3255264"/>
          </a:xfrm>
          <a:prstGeom prst="rect">
            <a:avLst/>
          </a:prstGeom>
        </p:spPr>
        <p:txBody>
          <a:bodyPr anchor="ctr"/>
          <a:lstStyle>
            <a:lvl1pPr marL="0" indent="0" algn="ctr">
              <a:buNone/>
              <a:defRPr sz="1600" spc="400" baseline="0"/>
            </a:lvl1pPr>
          </a:lstStyle>
          <a:p>
            <a:endParaRPr lang="en-US" dirty="0"/>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4590288" y="1911096"/>
            <a:ext cx="2350008" cy="996696"/>
          </a:xfrm>
          <a:prstGeom prst="rect">
            <a:avLst/>
          </a:prstGeom>
          <a:solidFill>
            <a:schemeClr val="accent1">
              <a:alpha val="50000"/>
            </a:schemeClr>
          </a:solidFill>
        </p:spPr>
        <p:txBody>
          <a:bodyPr lIns="1371600" bIns="365760" anchor="ctr"/>
          <a:lstStyle>
            <a:lvl1pPr marL="0" indent="0" algn="l">
              <a:buNone/>
              <a:defRPr sz="2000" i="0" cap="none" spc="200" baseline="0">
                <a:noFill/>
                <a:latin typeface="+mj-lt"/>
              </a:defRPr>
            </a:lvl1pPr>
          </a:lstStyle>
          <a:p>
            <a:pPr lvl="0"/>
            <a:r>
              <a:rPr lang="en-US" dirty="0"/>
              <a:t>Click to add title</a:t>
            </a:r>
          </a:p>
        </p:txBody>
      </p:sp>
      <p:sp>
        <p:nvSpPr>
          <p:cNvPr id="3" name="Picture Placeholder 2">
            <a:extLst>
              <a:ext uri="{FF2B5EF4-FFF2-40B4-BE49-F238E27FC236}">
                <a16:creationId xmlns:a16="http://schemas.microsoft.com/office/drawing/2014/main" id="{8B1F8DE9-CF33-BBAF-FFA6-1487D09E6B02}"/>
              </a:ext>
            </a:extLst>
          </p:cNvPr>
          <p:cNvSpPr>
            <a:spLocks noGrp="1"/>
          </p:cNvSpPr>
          <p:nvPr>
            <p:ph type="pic" sz="quarter" idx="17"/>
          </p:nvPr>
        </p:nvSpPr>
        <p:spPr>
          <a:xfrm>
            <a:off x="7946136" y="0"/>
            <a:ext cx="3602736" cy="3255264"/>
          </a:xfrm>
          <a:prstGeom prst="rect">
            <a:avLst/>
          </a:prstGeom>
        </p:spPr>
        <p:txBody>
          <a:bodyPr anchor="ctr"/>
          <a:lstStyle>
            <a:lvl1pPr marL="0" indent="0" algn="ctr">
              <a:buNone/>
              <a:defRPr sz="1600" spc="400" baseline="0"/>
            </a:lvl1pPr>
          </a:lstStyle>
          <a:p>
            <a:endParaRPr lang="en-US" dirty="0"/>
          </a:p>
        </p:txBody>
      </p:sp>
      <p:sp>
        <p:nvSpPr>
          <p:cNvPr id="4" name="Picture Placeholder 2">
            <a:extLst>
              <a:ext uri="{FF2B5EF4-FFF2-40B4-BE49-F238E27FC236}">
                <a16:creationId xmlns:a16="http://schemas.microsoft.com/office/drawing/2014/main" id="{E37F6F0D-FCD4-63B1-5371-FFB63A75BBEB}"/>
              </a:ext>
            </a:extLst>
          </p:cNvPr>
          <p:cNvSpPr>
            <a:spLocks noGrp="1"/>
          </p:cNvSpPr>
          <p:nvPr>
            <p:ph type="pic" sz="quarter" idx="18"/>
          </p:nvPr>
        </p:nvSpPr>
        <p:spPr>
          <a:xfrm>
            <a:off x="7946136" y="3602736"/>
            <a:ext cx="3602736" cy="3255264"/>
          </a:xfrm>
          <a:prstGeom prst="rect">
            <a:avLst/>
          </a:prstGeom>
        </p:spPr>
        <p:txBody>
          <a:bodyPr anchor="ctr"/>
          <a:lstStyle>
            <a:lvl1pPr marL="0" indent="0" algn="ctr">
              <a:buNone/>
              <a:defRPr sz="1600" spc="400" baseline="0"/>
            </a:lvl1pPr>
          </a:lstStyle>
          <a:p>
            <a:endParaRPr lang="en-US" dirty="0"/>
          </a:p>
        </p:txBody>
      </p:sp>
    </p:spTree>
    <p:extLst>
      <p:ext uri="{BB962C8B-B14F-4D97-AF65-F5344CB8AC3E}">
        <p14:creationId xmlns:p14="http://schemas.microsoft.com/office/powerpoint/2010/main" val="159307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9A62FB8A-A588-91BB-620B-64E5D2090287}"/>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1">
                    <a:lumMod val="75000"/>
                  </a:schemeClr>
                </a:solidFill>
              </a:defRPr>
            </a:lvl1pPr>
          </a:lstStyle>
          <a:p>
            <a:r>
              <a:rPr lang="en-US"/>
              <a:t>Click to add title</a:t>
            </a:r>
            <a:endParaRPr lang="en-US" dirty="0"/>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1655546"/>
            <a:ext cx="12192001" cy="5202454"/>
          </a:xfrm>
          <a:prstGeom prst="rect">
            <a:avLst/>
          </a:prstGeom>
          <a:solidFill>
            <a:schemeClr val="tx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2386584" y="2276856"/>
            <a:ext cx="2743200" cy="422365"/>
          </a:xfrm>
          <a:prstGeom prst="rect">
            <a:avLst/>
          </a:prstGeom>
        </p:spPr>
        <p:txBody>
          <a:bodyPr>
            <a:normAutofit/>
          </a:bodyPr>
          <a:lstStyle>
            <a:lvl1pPr marL="0" indent="0" algn="l">
              <a:buNone/>
              <a:defRPr sz="2000" b="0" i="0" spc="200" baseline="0">
                <a:solidFill>
                  <a:schemeClr val="accent5">
                    <a:lumMod val="50000"/>
                  </a:schemeClr>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2386584"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858000" y="2276856"/>
            <a:ext cx="2743200" cy="422365"/>
          </a:xfrm>
          <a:prstGeom prst="rect">
            <a:avLst/>
          </a:prstGeom>
        </p:spPr>
        <p:txBody>
          <a:bodyPr>
            <a:normAutofit/>
          </a:bodyPr>
          <a:lstStyle>
            <a:lvl1pPr marL="0" indent="0" algn="l">
              <a:buNone/>
              <a:defRPr sz="2000" b="0" i="0" spc="200" baseline="0">
                <a:solidFill>
                  <a:schemeClr val="accent5">
                    <a:lumMod val="50000"/>
                  </a:schemeClr>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858000" y="2916936"/>
            <a:ext cx="2743200" cy="2560320"/>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200" spc="50" baseline="0"/>
            </a:lvl1pPr>
          </a:lstStyle>
          <a:p>
            <a:pPr lvl="0"/>
            <a:r>
              <a:rPr lang="en-US" dirty="0"/>
              <a:t>Click to add text</a:t>
            </a:r>
          </a:p>
        </p:txBody>
      </p:sp>
      <p:sp>
        <p:nvSpPr>
          <p:cNvPr id="4" name="Picture Placeholder 5">
            <a:extLst>
              <a:ext uri="{FF2B5EF4-FFF2-40B4-BE49-F238E27FC236}">
                <a16:creationId xmlns:a16="http://schemas.microsoft.com/office/drawing/2014/main" id="{9C76B36E-858A-1EFF-2A70-C8D5ADDC0C8A}"/>
              </a:ext>
            </a:extLst>
          </p:cNvPr>
          <p:cNvSpPr>
            <a:spLocks noGrp="1"/>
          </p:cNvSpPr>
          <p:nvPr>
            <p:ph type="pic" sz="quarter" idx="14"/>
          </p:nvPr>
        </p:nvSpPr>
        <p:spPr>
          <a:xfrm>
            <a:off x="0" y="5788241"/>
            <a:ext cx="12192000" cy="1069760"/>
          </a:xfrm>
          <a:prstGeom prst="rect">
            <a:avLst/>
          </a:prstGeom>
        </p:spPr>
        <p:txBody>
          <a:bodyPr anchor="ctr"/>
          <a:lstStyle>
            <a:lvl1pPr marL="0" indent="0" algn="ctr">
              <a:buNone/>
              <a:defRPr spc="400" baseline="0"/>
            </a:lvl1pPr>
          </a:lstStyle>
          <a:p>
            <a:endParaRPr lang="en-US" dirty="0"/>
          </a:p>
        </p:txBody>
      </p:sp>
      <p:cxnSp>
        <p:nvCxnSpPr>
          <p:cNvPr id="5" name="Straight Connector 4">
            <a:extLst>
              <a:ext uri="{FF2B5EF4-FFF2-40B4-BE49-F238E27FC236}">
                <a16:creationId xmlns:a16="http://schemas.microsoft.com/office/drawing/2014/main" id="{52777FD6-2BEA-C70A-1C6D-8885D53E9BB1}"/>
              </a:ext>
              <a:ext uri="{C183D7F6-B498-43B3-948B-1728B52AA6E4}">
                <adec:decorative xmlns:adec="http://schemas.microsoft.com/office/drawing/2017/decorative" val="1"/>
              </a:ext>
            </a:extLst>
          </p:cNvPr>
          <p:cNvCxnSpPr>
            <a:cxnSpLocks/>
          </p:cNvCxnSpPr>
          <p:nvPr userDrawn="1"/>
        </p:nvCxnSpPr>
        <p:spPr>
          <a:xfrm flipH="1">
            <a:off x="2470543"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ABE26A-0746-BC10-0802-C29EAD6C2336}"/>
              </a:ext>
              <a:ext uri="{C183D7F6-B498-43B3-948B-1728B52AA6E4}">
                <adec:decorative xmlns:adec="http://schemas.microsoft.com/office/drawing/2017/decorative" val="1"/>
              </a:ext>
            </a:extLst>
          </p:cNvPr>
          <p:cNvCxnSpPr>
            <a:cxnSpLocks/>
          </p:cNvCxnSpPr>
          <p:nvPr userDrawn="1"/>
        </p:nvCxnSpPr>
        <p:spPr>
          <a:xfrm flipH="1">
            <a:off x="6968402" y="2771478"/>
            <a:ext cx="60725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1792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12/30/25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706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7" r:id="rId4"/>
    <p:sldLayoutId id="2147483656" r:id="rId5"/>
    <p:sldLayoutId id="2147483652" r:id="rId6"/>
    <p:sldLayoutId id="2147483658" r:id="rId7"/>
    <p:sldLayoutId id="2147483665"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87C9C2-5C40-975F-B720-3DE7875751F2}"/>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3925FD68-AE8F-75E9-CB4E-AC42C9B0F24F}"/>
              </a:ext>
            </a:extLst>
          </p:cNvPr>
          <p:cNvPicPr>
            <a:picLocks noChangeAspect="1"/>
          </p:cNvPicPr>
          <p:nvPr/>
        </p:nvPicPr>
        <p:blipFill>
          <a:blip r:embed="rId2"/>
          <a:stretch>
            <a:fillRect/>
          </a:stretch>
        </p:blipFill>
        <p:spPr>
          <a:xfrm>
            <a:off x="4547118" y="1880118"/>
            <a:ext cx="3097763" cy="3097763"/>
          </a:xfrm>
          <a:prstGeom prst="rect">
            <a:avLst/>
          </a:prstGeom>
        </p:spPr>
      </p:pic>
    </p:spTree>
    <p:extLst>
      <p:ext uri="{BB962C8B-B14F-4D97-AF65-F5344CB8AC3E}">
        <p14:creationId xmlns:p14="http://schemas.microsoft.com/office/powerpoint/2010/main" val="54909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D4203-AB9B-D42D-6ECC-DC0A7F96CA1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5EF88A4-05C4-3359-CD81-3AEFC452BEB6}"/>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D3C4559A-E80A-622D-5DD7-42D96514129C}"/>
              </a:ext>
            </a:extLst>
          </p:cNvPr>
          <p:cNvSpPr>
            <a:spLocks noGrp="1"/>
          </p:cNvSpPr>
          <p:nvPr>
            <p:ph type="body" sz="quarter" idx="16"/>
          </p:nvPr>
        </p:nvSpPr>
        <p:spPr>
          <a:xfrm>
            <a:off x="201881" y="2114918"/>
            <a:ext cx="11808377" cy="3972731"/>
          </a:xfrm>
        </p:spPr>
        <p:txBody>
          <a:bodyPr/>
          <a:lstStyle/>
          <a:p>
            <a:pPr marL="0" lvl="0" indent="0">
              <a:buNone/>
            </a:pPr>
            <a:r>
              <a:rPr lang="en-US" sz="40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2. </a:t>
            </a:r>
            <a:r>
              <a:rPr lang="en-US" sz="3600" b="1" dirty="0">
                <a:solidFill>
                  <a:schemeClr val="accent3"/>
                </a:solidFill>
              </a:rPr>
              <a:t>You’ve bumped into a cultural norm that seems to be at odds with the Scriptures. Perhaps it has to do with issues of integrity, morality, marriage, or leadership. What powerful questions might you ask to help the learners confront their cultural norm through the lens of Scripture? </a:t>
            </a:r>
            <a:endParaRPr lang="en-US" sz="36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10E708D1-13CB-12B2-0422-D8D2C5C4BA15}"/>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Practice scenarios</a:t>
            </a:r>
          </a:p>
        </p:txBody>
      </p:sp>
    </p:spTree>
    <p:extLst>
      <p:ext uri="{BB962C8B-B14F-4D97-AF65-F5344CB8AC3E}">
        <p14:creationId xmlns:p14="http://schemas.microsoft.com/office/powerpoint/2010/main" val="398342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90FAC-8CD2-DA24-3AD9-CCF711EE43F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D010263-ED06-9D7E-DA6D-F2DEBDBE2512}"/>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352CADE-4A2B-C691-7AD3-C9425E970D64}"/>
              </a:ext>
            </a:extLst>
          </p:cNvPr>
          <p:cNvSpPr>
            <a:spLocks noGrp="1"/>
          </p:cNvSpPr>
          <p:nvPr>
            <p:ph type="body" sz="quarter" idx="16"/>
          </p:nvPr>
        </p:nvSpPr>
        <p:spPr>
          <a:xfrm>
            <a:off x="201881" y="2114918"/>
            <a:ext cx="11808377" cy="3972731"/>
          </a:xfrm>
        </p:spPr>
        <p:txBody>
          <a:bodyPr/>
          <a:lstStyle/>
          <a:p>
            <a:pPr marL="0" lvl="0" indent="0">
              <a:buNone/>
            </a:pPr>
            <a:r>
              <a:rPr lang="en-US" sz="40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3.</a:t>
            </a:r>
            <a:r>
              <a:rPr lang="en-US" dirty="0"/>
              <a:t> </a:t>
            </a:r>
            <a:r>
              <a:rPr lang="en-US" sz="4000" b="1" dirty="0">
                <a:solidFill>
                  <a:schemeClr val="accent3"/>
                </a:solidFill>
              </a:rPr>
              <a:t>You’re facing serious theological error. Perhaps some are advocating for a Prosperity gospel. What powerful questions might you ask to help the learners grasp the gospel more truly &amp; more fully? </a:t>
            </a:r>
            <a:endParaRPr lang="en-US" sz="40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E42DC37A-1EC3-348A-9BC9-1BA3DC8DA0AC}"/>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Practice scenarios</a:t>
            </a:r>
          </a:p>
        </p:txBody>
      </p:sp>
    </p:spTree>
    <p:extLst>
      <p:ext uri="{BB962C8B-B14F-4D97-AF65-F5344CB8AC3E}">
        <p14:creationId xmlns:p14="http://schemas.microsoft.com/office/powerpoint/2010/main" val="34855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4212-2B2D-D2DF-CC87-AB964838494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871271A-C3A4-88D8-DBA4-954137FFC853}"/>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B6D193C7-BC6F-3164-78B5-1948A12DC2E1}"/>
              </a:ext>
            </a:extLst>
          </p:cNvPr>
          <p:cNvSpPr>
            <a:spLocks noGrp="1"/>
          </p:cNvSpPr>
          <p:nvPr>
            <p:ph type="body" sz="quarter" idx="16"/>
          </p:nvPr>
        </p:nvSpPr>
        <p:spPr>
          <a:xfrm>
            <a:off x="201881" y="2114918"/>
            <a:ext cx="11808377" cy="4323460"/>
          </a:xfrm>
        </p:spPr>
        <p:txBody>
          <a:bodyPr/>
          <a:lstStyle/>
          <a:p>
            <a:pPr marL="0" lvl="0" indent="0">
              <a:buNone/>
            </a:pPr>
            <a:r>
              <a:rPr lang="en-US" sz="40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4.</a:t>
            </a:r>
            <a:r>
              <a:rPr lang="en-US" sz="4000" dirty="0"/>
              <a:t> </a:t>
            </a:r>
            <a:r>
              <a:rPr lang="en-US" sz="4000" b="1" dirty="0">
                <a:solidFill>
                  <a:schemeClr val="accent3"/>
                </a:solidFill>
              </a:rPr>
              <a:t>A Muslim friend is convinced that Christians worship multiple gods. What powerful questions might you ask to help him better see the beauty and glory of the Trinity, as well as the divinity of Christ? </a:t>
            </a:r>
            <a:endParaRPr lang="en-US" sz="40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538E2742-D05B-9F21-7180-DE37180525F2}"/>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Practice scenarios</a:t>
            </a:r>
          </a:p>
        </p:txBody>
      </p:sp>
    </p:spTree>
    <p:extLst>
      <p:ext uri="{BB962C8B-B14F-4D97-AF65-F5344CB8AC3E}">
        <p14:creationId xmlns:p14="http://schemas.microsoft.com/office/powerpoint/2010/main" val="33393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A5B6F-EF15-FF73-BF6F-F787DE05940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81CEFC-9CE6-D605-EED8-4B8CACEA9E02}"/>
              </a:ext>
            </a:extLst>
          </p:cNvPr>
          <p:cNvSpPr/>
          <p:nvPr/>
        </p:nvSpPr>
        <p:spPr>
          <a:xfrm>
            <a:off x="0" y="0"/>
            <a:ext cx="12192000" cy="1650670"/>
          </a:xfrm>
          <a:prstGeom prst="rect">
            <a:avLst/>
          </a:prstGeom>
          <a:solidFill>
            <a:srgbClr val="3E70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06981F-BD2F-B867-B293-0086E4630AA0}"/>
              </a:ext>
            </a:extLst>
          </p:cNvPr>
          <p:cNvSpPr>
            <a:spLocks noGrp="1"/>
          </p:cNvSpPr>
          <p:nvPr>
            <p:ph type="title"/>
          </p:nvPr>
        </p:nvSpPr>
        <p:spPr>
          <a:xfrm>
            <a:off x="685636" y="391958"/>
            <a:ext cx="11201564" cy="854952"/>
          </a:xfrm>
        </p:spPr>
        <p:txBody>
          <a:bodyPr/>
          <a:lstStyle/>
          <a:p>
            <a:pPr algn="ctr"/>
            <a:r>
              <a:rPr lang="en-US" sz="4400" b="1" dirty="0">
                <a:solidFill>
                  <a:schemeClr val="bg1"/>
                </a:solidFill>
              </a:rPr>
              <a:t>questions to keep asking yourself</a:t>
            </a:r>
          </a:p>
        </p:txBody>
      </p:sp>
      <p:sp>
        <p:nvSpPr>
          <p:cNvPr id="2" name="Text Placeholder 4">
            <a:extLst>
              <a:ext uri="{FF2B5EF4-FFF2-40B4-BE49-F238E27FC236}">
                <a16:creationId xmlns:a16="http://schemas.microsoft.com/office/drawing/2014/main" id="{E4215296-BE51-CD1D-139A-F1D289F89C5D}"/>
              </a:ext>
            </a:extLst>
          </p:cNvPr>
          <p:cNvSpPr txBox="1">
            <a:spLocks/>
          </p:cNvSpPr>
          <p:nvPr/>
        </p:nvSpPr>
        <p:spPr>
          <a:xfrm>
            <a:off x="685636" y="2242159"/>
            <a:ext cx="10892806" cy="4484318"/>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b="0" i="0" kern="1200" spc="2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spcBef>
                <a:spcPts val="1200"/>
              </a:spcBef>
              <a:buAutoNum type="arabicPeriod"/>
            </a:pPr>
            <a:r>
              <a:rPr lang="en-US" sz="3600" dirty="0">
                <a:solidFill>
                  <a:schemeClr val="accent3"/>
                </a:solidFill>
                <a:latin typeface="Segoe UI" panose="020B0502040204020203" pitchFamily="34" charset="0"/>
                <a:cs typeface="Segoe UI" panose="020B0502040204020203" pitchFamily="34" charset="0"/>
              </a:rPr>
              <a:t>How can I make this course/lesson more about them and less about me?</a:t>
            </a:r>
          </a:p>
          <a:p>
            <a:pPr marL="742950" indent="-742950">
              <a:lnSpc>
                <a:spcPct val="100000"/>
              </a:lnSpc>
              <a:spcBef>
                <a:spcPts val="1200"/>
              </a:spcBef>
              <a:buAutoNum type="arabicPeriod"/>
            </a:pPr>
            <a:r>
              <a:rPr lang="en-US" sz="3600" dirty="0">
                <a:solidFill>
                  <a:schemeClr val="accent3"/>
                </a:solidFill>
                <a:latin typeface="Segoe UI" panose="020B0502040204020203" pitchFamily="34" charset="0"/>
                <a:cs typeface="Segoe UI" panose="020B0502040204020203" pitchFamily="34" charset="0"/>
              </a:rPr>
              <a:t>Are they tracking with me? Where are they stuck…confused…unengaged?</a:t>
            </a:r>
          </a:p>
          <a:p>
            <a:pPr marL="742950" indent="-742950">
              <a:lnSpc>
                <a:spcPct val="100000"/>
              </a:lnSpc>
              <a:spcBef>
                <a:spcPts val="1200"/>
              </a:spcBef>
              <a:buAutoNum type="arabicPeriod"/>
            </a:pPr>
            <a:r>
              <a:rPr lang="en-US" sz="3600" dirty="0">
                <a:solidFill>
                  <a:schemeClr val="accent3"/>
                </a:solidFill>
                <a:latin typeface="Segoe UI" panose="020B0502040204020203" pitchFamily="34" charset="0"/>
                <a:cs typeface="Segoe UI" panose="020B0502040204020203" pitchFamily="34" charset="0"/>
              </a:rPr>
              <a:t>Are they being transformed? How do I know?</a:t>
            </a:r>
          </a:p>
          <a:p>
            <a:pPr marL="742950" indent="-742950">
              <a:lnSpc>
                <a:spcPct val="100000"/>
              </a:lnSpc>
              <a:spcBef>
                <a:spcPts val="1200"/>
              </a:spcBef>
              <a:buFont typeface="Arial" panose="020B0604020202020204" pitchFamily="34" charset="0"/>
              <a:buAutoNum type="arabicPeriod"/>
            </a:pPr>
            <a:r>
              <a:rPr lang="en-US" sz="3400" dirty="0">
                <a:solidFill>
                  <a:schemeClr val="accent3"/>
                </a:solidFill>
                <a:latin typeface="Segoe UI" panose="020B0502040204020203" pitchFamily="34" charset="0"/>
                <a:cs typeface="Segoe UI" panose="020B0502040204020203" pitchFamily="34" charset="0"/>
              </a:rPr>
              <a:t>Am I asking or telling? Why is </a:t>
            </a:r>
            <a:r>
              <a:rPr lang="en-US" sz="3400" i="1" dirty="0">
                <a:solidFill>
                  <a:schemeClr val="accent3"/>
                </a:solidFill>
                <a:latin typeface="Segoe UI" panose="020B0502040204020203" pitchFamily="34" charset="0"/>
                <a:cs typeface="Segoe UI" panose="020B0502040204020203" pitchFamily="34" charset="0"/>
              </a:rPr>
              <a:t>asking</a:t>
            </a:r>
            <a:r>
              <a:rPr lang="en-US" sz="3400" dirty="0">
                <a:solidFill>
                  <a:schemeClr val="accent3"/>
                </a:solidFill>
                <a:latin typeface="Segoe UI" panose="020B0502040204020203" pitchFamily="34" charset="0"/>
                <a:cs typeface="Segoe UI" panose="020B0502040204020203" pitchFamily="34" charset="0"/>
              </a:rPr>
              <a:t> better?</a:t>
            </a:r>
          </a:p>
          <a:p>
            <a:pPr marL="742950" indent="-742950">
              <a:lnSpc>
                <a:spcPct val="100000"/>
              </a:lnSpc>
              <a:spcBef>
                <a:spcPts val="1200"/>
              </a:spcBef>
              <a:buAutoNum type="arabicPeriod"/>
            </a:pPr>
            <a:endParaRPr lang="en-US" sz="3600" dirty="0">
              <a:solidFill>
                <a:schemeClr val="accent3"/>
              </a:solidFill>
              <a:latin typeface="Segoe UI" panose="020B0502040204020203" pitchFamily="34" charset="0"/>
              <a:cs typeface="Segoe UI" panose="020B0502040204020203" pitchFamily="34" charset="0"/>
            </a:endParaRPr>
          </a:p>
          <a:p>
            <a:pPr marL="742950" indent="-742950">
              <a:lnSpc>
                <a:spcPct val="100000"/>
              </a:lnSpc>
              <a:spcBef>
                <a:spcPts val="400"/>
              </a:spcBef>
              <a:buAutoNum type="arabicPeriod"/>
            </a:pPr>
            <a:endParaRPr lang="en-US" sz="4400" dirty="0">
              <a:solidFill>
                <a:schemeClr val="accent3"/>
              </a:solidFill>
              <a:latin typeface="Segoe UI" panose="020B0502040204020203" pitchFamily="34" charset="0"/>
              <a:cs typeface="Segoe UI" panose="020B0502040204020203" pitchFamily="34" charset="0"/>
            </a:endParaRPr>
          </a:p>
          <a:p>
            <a:pPr marL="742950" indent="-742950">
              <a:lnSpc>
                <a:spcPct val="150000"/>
              </a:lnSpc>
              <a:buAutoNum type="arabicPeriod"/>
            </a:pPr>
            <a:endParaRPr lang="en-US" sz="4400" dirty="0">
              <a:solidFill>
                <a:schemeClr val="accent3"/>
              </a:solidFill>
            </a:endParaRPr>
          </a:p>
        </p:txBody>
      </p:sp>
    </p:spTree>
    <p:extLst>
      <p:ext uri="{BB962C8B-B14F-4D97-AF65-F5344CB8AC3E}">
        <p14:creationId xmlns:p14="http://schemas.microsoft.com/office/powerpoint/2010/main" val="158001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C45F2-43C3-11C5-F4A0-31FEA2B6CD2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4A7673B-2284-BEC3-E7B1-2A21B669C9A1}"/>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17BF3D8-DC81-AC46-0D1C-1FD1659F01A1}"/>
              </a:ext>
            </a:extLst>
          </p:cNvPr>
          <p:cNvSpPr>
            <a:spLocks noGrp="1"/>
          </p:cNvSpPr>
          <p:nvPr>
            <p:ph type="body" sz="quarter" idx="16"/>
          </p:nvPr>
        </p:nvSpPr>
        <p:spPr>
          <a:xfrm>
            <a:off x="407773" y="2580362"/>
            <a:ext cx="11602485" cy="2705621"/>
          </a:xfrm>
        </p:spPr>
        <p:txBody>
          <a:bodyPr/>
          <a:lstStyle/>
          <a:p>
            <a:pPr marL="605790" lvl="0" indent="-514350">
              <a:lnSpc>
                <a:spcPct val="100000"/>
              </a:lnSpc>
              <a:spcBef>
                <a:spcPts val="1200"/>
              </a:spcBef>
              <a:buAutoNum type="arabicPeriod"/>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Gain a deeper appreciation for asking powerful questions</a:t>
            </a:r>
          </a:p>
          <a:p>
            <a:pPr marL="605790" lvl="0" indent="-514350">
              <a:lnSpc>
                <a:spcPct val="100000"/>
              </a:lnSpc>
              <a:spcBef>
                <a:spcPts val="1200"/>
              </a:spcBef>
              <a:buAutoNum type="arabicPeriod"/>
            </a:pPr>
            <a:r>
              <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Learn what makes for a powerful question</a:t>
            </a:r>
          </a:p>
          <a:p>
            <a:pPr marL="605790" lvl="0" indent="-514350">
              <a:lnSpc>
                <a:spcPct val="100000"/>
              </a:lnSpc>
              <a:spcBef>
                <a:spcPts val="1200"/>
              </a:spcBef>
              <a:buAutoNum type="arabicPeriod"/>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ID ways to use more powerful questions in your own teaching/training</a:t>
            </a:r>
            <a:endPar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E6F65479-90E5-4EE3-3AE0-ED475CD63BF1}"/>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What Success looks like today</a:t>
            </a:r>
          </a:p>
        </p:txBody>
      </p:sp>
    </p:spTree>
    <p:extLst>
      <p:ext uri="{BB962C8B-B14F-4D97-AF65-F5344CB8AC3E}">
        <p14:creationId xmlns:p14="http://schemas.microsoft.com/office/powerpoint/2010/main" val="7417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CAE17-50E5-A39D-7711-509B6BC4E52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9EDE1B4-E419-57ED-435B-52557981ADEF}"/>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085D7FF7-EA9B-A5B1-069C-21BE89EF5248}"/>
              </a:ext>
            </a:extLst>
          </p:cNvPr>
          <p:cNvSpPr>
            <a:spLocks noGrp="1"/>
          </p:cNvSpPr>
          <p:nvPr>
            <p:ph type="body" sz="quarter" idx="16"/>
          </p:nvPr>
        </p:nvSpPr>
        <p:spPr>
          <a:xfrm>
            <a:off x="201881" y="2114918"/>
            <a:ext cx="11808377" cy="3972731"/>
          </a:xfrm>
        </p:spPr>
        <p:txBody>
          <a:bodyPr/>
          <a:lstStyle/>
          <a:p>
            <a:pPr>
              <a:lnSpc>
                <a:spcPct val="100000"/>
              </a:lnSpc>
              <a:spcBef>
                <a:spcPts val="1200"/>
              </a:spcBef>
            </a:pPr>
            <a:r>
              <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What has been most helpful to you in this webinar?</a:t>
            </a:r>
          </a:p>
          <a:p>
            <a:pPr>
              <a:lnSpc>
                <a:spcPct val="100000"/>
              </a:lnSpc>
              <a:spcBef>
                <a:spcPts val="1200"/>
              </a:spcBef>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What changes might you begin to make in your teaching/training?</a:t>
            </a:r>
            <a:endPar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07E69EC2-1D89-D64D-3B0D-36CF83695621}"/>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Thinking about your transformation…</a:t>
            </a:r>
          </a:p>
        </p:txBody>
      </p:sp>
    </p:spTree>
    <p:extLst>
      <p:ext uri="{BB962C8B-B14F-4D97-AF65-F5344CB8AC3E}">
        <p14:creationId xmlns:p14="http://schemas.microsoft.com/office/powerpoint/2010/main" val="160378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A3B1-C320-6C21-6573-47332786690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01F05EA-A976-DDF7-24D7-F92C7713E29D}"/>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74CBBA06-0FEA-433A-614F-6A1D5F597018}"/>
              </a:ext>
            </a:extLst>
          </p:cNvPr>
          <p:cNvSpPr>
            <a:spLocks noGrp="1"/>
          </p:cNvSpPr>
          <p:nvPr>
            <p:ph type="body" sz="quarter" idx="16"/>
          </p:nvPr>
        </p:nvSpPr>
        <p:spPr>
          <a:xfrm>
            <a:off x="201881" y="2114918"/>
            <a:ext cx="11808377" cy="3972731"/>
          </a:xfrm>
        </p:spPr>
        <p:txBody>
          <a:bodyPr/>
          <a:lstStyle/>
          <a:p>
            <a:pPr marL="0" lvl="0" indent="0">
              <a:buNone/>
            </a:pPr>
            <a:r>
              <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1.What went </a:t>
            </a:r>
            <a:r>
              <a:rPr lang="en-US" sz="3600" kern="100" dirty="0">
                <a:solidFill>
                  <a:schemeClr val="accent6">
                    <a:lumMod val="50000"/>
                  </a:schemeClr>
                </a:solidFill>
                <a:effectLst/>
                <a:latin typeface="Segoe UI" panose="020B0502040204020203" pitchFamily="34" charset="0"/>
                <a:ea typeface="Helvetica Neue" panose="02000503000000020004" pitchFamily="2" charset="0"/>
                <a:cs typeface="Segoe UI" panose="020B0502040204020203" pitchFamily="34" charset="0"/>
              </a:rPr>
              <a:t>W</a:t>
            </a:r>
            <a:r>
              <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ell?</a:t>
            </a:r>
            <a:endPar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endParaRPr>
          </a:p>
          <a:p>
            <a:pPr marL="0" lvl="0" indent="0">
              <a:buNone/>
            </a:pPr>
            <a:r>
              <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2. What could be </a:t>
            </a:r>
            <a:r>
              <a:rPr lang="en-US" sz="3600" kern="100" dirty="0">
                <a:solidFill>
                  <a:schemeClr val="accent6">
                    <a:lumMod val="50000"/>
                  </a:schemeClr>
                </a:solidFill>
                <a:effectLst/>
                <a:latin typeface="Segoe UI" panose="020B0502040204020203" pitchFamily="34" charset="0"/>
                <a:ea typeface="Helvetica Neue" panose="02000503000000020004" pitchFamily="2" charset="0"/>
                <a:cs typeface="Segoe UI" panose="020B0502040204020203" pitchFamily="34" charset="0"/>
              </a:rPr>
              <a:t>I</a:t>
            </a:r>
            <a:r>
              <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mproved?</a:t>
            </a:r>
          </a:p>
          <a:p>
            <a:pPr marL="0" lvl="0" indent="0">
              <a:buNone/>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3. What should we do </a:t>
            </a:r>
            <a:r>
              <a:rPr lang="en-US" sz="3600" kern="100" dirty="0">
                <a:solidFill>
                  <a:schemeClr val="accent6">
                    <a:lumMod val="50000"/>
                  </a:schemeClr>
                </a:solidFill>
                <a:latin typeface="Segoe UI" panose="020B0502040204020203" pitchFamily="34" charset="0"/>
                <a:ea typeface="Helvetica Neue" panose="02000503000000020004" pitchFamily="2" charset="0"/>
                <a:cs typeface="Segoe UI" panose="020B0502040204020203" pitchFamily="34" charset="0"/>
              </a:rPr>
              <a:t>N</a:t>
            </a: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ext?</a:t>
            </a:r>
            <a:endPar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90548ACA-B6CA-DB95-6FB0-DBFC31AC25A1}"/>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Evaluating ourselves using a </a:t>
            </a:r>
            <a:r>
              <a:rPr lang="en-US" sz="4000" b="1" dirty="0">
                <a:solidFill>
                  <a:schemeClr val="accent6">
                    <a:lumMod val="50000"/>
                  </a:schemeClr>
                </a:solidFill>
                <a:cs typeface="Segoe UI" panose="020B0502040204020203" pitchFamily="34" charset="0"/>
              </a:rPr>
              <a:t>win</a:t>
            </a:r>
            <a:r>
              <a:rPr lang="en-US" sz="4000" b="1" dirty="0">
                <a:solidFill>
                  <a:schemeClr val="bg1"/>
                </a:solidFill>
                <a:cs typeface="Segoe UI" panose="020B0502040204020203" pitchFamily="34" charset="0"/>
              </a:rPr>
              <a:t> process</a:t>
            </a:r>
          </a:p>
        </p:txBody>
      </p:sp>
    </p:spTree>
    <p:extLst>
      <p:ext uri="{BB962C8B-B14F-4D97-AF65-F5344CB8AC3E}">
        <p14:creationId xmlns:p14="http://schemas.microsoft.com/office/powerpoint/2010/main" val="248040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47590-6951-F819-E587-A08B12E93B9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EE0E4B07-AA88-0328-1335-6893381876AE}"/>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EFAD647B-46AE-0E68-7886-DAC848A383C4}"/>
              </a:ext>
            </a:extLst>
          </p:cNvPr>
          <p:cNvSpPr>
            <a:spLocks noGrp="1"/>
          </p:cNvSpPr>
          <p:nvPr>
            <p:ph type="body" sz="quarter" idx="16"/>
          </p:nvPr>
        </p:nvSpPr>
        <p:spPr>
          <a:xfrm>
            <a:off x="201881" y="2114918"/>
            <a:ext cx="11808377" cy="3972731"/>
          </a:xfrm>
        </p:spPr>
        <p:txBody>
          <a:bodyPr/>
          <a:lstStyle/>
          <a:p>
            <a:pPr>
              <a:lnSpc>
                <a:spcPct val="100000"/>
              </a:lnSpc>
              <a:spcBef>
                <a:spcPts val="1200"/>
              </a:spcBef>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Check out other resources for trainers of pastors</a:t>
            </a:r>
            <a:r>
              <a:rPr lang="en-US" sz="3600" i="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 @ </a:t>
            </a:r>
            <a:r>
              <a:rPr lang="en-US" sz="3600" u="sng" kern="100" dirty="0" err="1">
                <a:latin typeface="Segoe UI" panose="020B0502040204020203" pitchFamily="34" charset="0"/>
                <a:ea typeface="Helvetica Neue" panose="02000503000000020004" pitchFamily="2" charset="0"/>
                <a:cs typeface="Segoe UI" panose="020B0502040204020203" pitchFamily="34" charset="0"/>
              </a:rPr>
              <a:t>craigparro.org</a:t>
            </a:r>
            <a:endParaRPr lang="en-US" sz="3600" u="sng" kern="100" dirty="0">
              <a:latin typeface="Segoe UI" panose="020B0502040204020203" pitchFamily="34" charset="0"/>
              <a:ea typeface="Helvetica Neue" panose="02000503000000020004" pitchFamily="2" charset="0"/>
              <a:cs typeface="Segoe UI" panose="020B0502040204020203" pitchFamily="34" charset="0"/>
            </a:endParaRPr>
          </a:p>
          <a:p>
            <a:pPr>
              <a:lnSpc>
                <a:spcPct val="100000"/>
              </a:lnSpc>
              <a:spcBef>
                <a:spcPts val="1200"/>
              </a:spcBef>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A helpful article: </a:t>
            </a:r>
            <a:r>
              <a:rPr lang="en-US" sz="3600" i="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The Art of Powerful Questions: Catalyzing Insight, Innovation, and Action, by         </a:t>
            </a: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Vogt, Brown &amp; Isaacs</a:t>
            </a:r>
          </a:p>
        </p:txBody>
      </p:sp>
      <p:sp>
        <p:nvSpPr>
          <p:cNvPr id="6" name="Title 5">
            <a:extLst>
              <a:ext uri="{FF2B5EF4-FFF2-40B4-BE49-F238E27FC236}">
                <a16:creationId xmlns:a16="http://schemas.microsoft.com/office/drawing/2014/main" id="{43BCB7E8-6863-C166-FAC4-DAD61938E918}"/>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Other Resources</a:t>
            </a:r>
          </a:p>
        </p:txBody>
      </p:sp>
    </p:spTree>
    <p:extLst>
      <p:ext uri="{BB962C8B-B14F-4D97-AF65-F5344CB8AC3E}">
        <p14:creationId xmlns:p14="http://schemas.microsoft.com/office/powerpoint/2010/main" val="238761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06E46-49EB-CDB4-C79B-6D3F2182F04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620AA4-0B26-A72C-2876-76C3C09CAD95}"/>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8CC6093E-EE21-45BA-0626-8E756B5336EF}"/>
              </a:ext>
            </a:extLst>
          </p:cNvPr>
          <p:cNvPicPr>
            <a:picLocks noChangeAspect="1"/>
          </p:cNvPicPr>
          <p:nvPr/>
        </p:nvPicPr>
        <p:blipFill>
          <a:blip r:embed="rId2"/>
          <a:stretch>
            <a:fillRect/>
          </a:stretch>
        </p:blipFill>
        <p:spPr>
          <a:xfrm>
            <a:off x="4547118" y="1880118"/>
            <a:ext cx="3097763" cy="3097763"/>
          </a:xfrm>
          <a:prstGeom prst="rect">
            <a:avLst/>
          </a:prstGeom>
        </p:spPr>
      </p:pic>
    </p:spTree>
    <p:extLst>
      <p:ext uri="{BB962C8B-B14F-4D97-AF65-F5344CB8AC3E}">
        <p14:creationId xmlns:p14="http://schemas.microsoft.com/office/powerpoint/2010/main" val="375801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81372-D6C0-9C0D-76ED-90F08896094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88A8E04-1E73-A995-39D8-D65EB6F869C6}"/>
              </a:ext>
            </a:extLst>
          </p:cNvPr>
          <p:cNvSpPr/>
          <p:nvPr/>
        </p:nvSpPr>
        <p:spPr>
          <a:xfrm>
            <a:off x="0" y="5784803"/>
            <a:ext cx="12192000" cy="107319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background with black dots&#10;&#10;Description automatically generated">
            <a:extLst>
              <a:ext uri="{FF2B5EF4-FFF2-40B4-BE49-F238E27FC236}">
                <a16:creationId xmlns:a16="http://schemas.microsoft.com/office/drawing/2014/main" id="{DF1079A3-608D-13C5-0B6A-404EA6F98249}"/>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8944FE2C-B91E-661C-F5D5-175C36ED9EDD}"/>
              </a:ext>
            </a:extLst>
          </p:cNvPr>
          <p:cNvSpPr>
            <a:spLocks noGrp="1"/>
          </p:cNvSpPr>
          <p:nvPr>
            <p:ph type="title"/>
          </p:nvPr>
        </p:nvSpPr>
        <p:spPr>
          <a:xfrm>
            <a:off x="693964" y="1548742"/>
            <a:ext cx="10804072" cy="1372073"/>
          </a:xfrm>
        </p:spPr>
        <p:txBody>
          <a:bodyPr/>
          <a:lstStyle/>
          <a:p>
            <a:pPr>
              <a:lnSpc>
                <a:spcPct val="150000"/>
              </a:lnSpc>
            </a:pPr>
            <a:r>
              <a:rPr lang="en-US" sz="3600" b="1" dirty="0">
                <a:solidFill>
                  <a:schemeClr val="accent3"/>
                </a:solidFill>
                <a:latin typeface="Segoe UI" panose="020B0502040204020203" pitchFamily="34" charset="0"/>
                <a:cs typeface="Segoe UI" panose="020B0502040204020203" pitchFamily="34" charset="0"/>
              </a:rPr>
              <a:t>LEARNING TO ASK POWERFUL QUESTIONS</a:t>
            </a:r>
          </a:p>
        </p:txBody>
      </p:sp>
      <p:cxnSp>
        <p:nvCxnSpPr>
          <p:cNvPr id="13" name="Straight Connector 12">
            <a:extLst>
              <a:ext uri="{FF2B5EF4-FFF2-40B4-BE49-F238E27FC236}">
                <a16:creationId xmlns:a16="http://schemas.microsoft.com/office/drawing/2014/main" id="{422D7BE8-5235-957C-015D-37AD30756562}"/>
              </a:ext>
            </a:extLst>
          </p:cNvPr>
          <p:cNvCxnSpPr/>
          <p:nvPr/>
        </p:nvCxnSpPr>
        <p:spPr>
          <a:xfrm>
            <a:off x="576943" y="1278041"/>
            <a:ext cx="11201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979F1C4-3B09-B95E-5C81-2F48FFD9457A}"/>
              </a:ext>
            </a:extLst>
          </p:cNvPr>
          <p:cNvSpPr txBox="1"/>
          <p:nvPr/>
        </p:nvSpPr>
        <p:spPr>
          <a:xfrm>
            <a:off x="5324330" y="2722520"/>
            <a:ext cx="5178631" cy="3662541"/>
          </a:xfrm>
          <a:prstGeom prst="rect">
            <a:avLst/>
          </a:prstGeom>
          <a:noFill/>
        </p:spPr>
        <p:txBody>
          <a:bodyPr wrap="square" rtlCol="0">
            <a:spAutoFit/>
          </a:bodyPr>
          <a:lstStyle/>
          <a:p>
            <a:endParaRPr lang="en-US" sz="2800" b="1" dirty="0">
              <a:solidFill>
                <a:schemeClr val="accent3"/>
              </a:solidFill>
              <a:latin typeface="Segoe UI Semibold" panose="020B0502040204020203" pitchFamily="34" charset="0"/>
              <a:cs typeface="Segoe UI Semibold" panose="020B0502040204020203" pitchFamily="34" charset="0"/>
            </a:endParaRPr>
          </a:p>
          <a:p>
            <a:endParaRPr lang="en-US" sz="2800" b="1" dirty="0">
              <a:solidFill>
                <a:schemeClr val="accent3"/>
              </a:solidFill>
              <a:latin typeface="Segoe UI Semibold" panose="020B0502040204020203" pitchFamily="34" charset="0"/>
              <a:cs typeface="Segoe UI Semibold" panose="020B0502040204020203" pitchFamily="34" charset="0"/>
            </a:endParaRPr>
          </a:p>
          <a:p>
            <a:r>
              <a:rPr lang="en-US" sz="2800" b="1" dirty="0">
                <a:solidFill>
                  <a:schemeClr val="accent3"/>
                </a:solidFill>
                <a:latin typeface="Segoe UI Semibold" panose="020B0502040204020203" pitchFamily="34" charset="0"/>
                <a:cs typeface="Segoe UI Semibold" panose="020B0502040204020203" pitchFamily="34" charset="0"/>
              </a:rPr>
              <a:t> </a:t>
            </a:r>
          </a:p>
          <a:p>
            <a:r>
              <a:rPr lang="en-US" sz="2800" b="1" dirty="0">
                <a:solidFill>
                  <a:schemeClr val="accent3"/>
                </a:solidFill>
                <a:latin typeface="Segoe UI Semibold" panose="020B0502040204020203" pitchFamily="34" charset="0"/>
                <a:cs typeface="Segoe UI Semibold" panose="020B0502040204020203" pitchFamily="34" charset="0"/>
              </a:rPr>
              <a:t>With Phil Graf</a:t>
            </a: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p:txBody>
      </p:sp>
      <p:sp>
        <p:nvSpPr>
          <p:cNvPr id="6" name="TextBox 5">
            <a:extLst>
              <a:ext uri="{FF2B5EF4-FFF2-40B4-BE49-F238E27FC236}">
                <a16:creationId xmlns:a16="http://schemas.microsoft.com/office/drawing/2014/main" id="{ED0B5BE5-B3FD-E1D3-978C-4BC4E6DE9655}"/>
              </a:ext>
            </a:extLst>
          </p:cNvPr>
          <p:cNvSpPr txBox="1"/>
          <p:nvPr/>
        </p:nvSpPr>
        <p:spPr>
          <a:xfrm>
            <a:off x="576943" y="321276"/>
            <a:ext cx="11201400" cy="830997"/>
          </a:xfrm>
          <a:prstGeom prst="rect">
            <a:avLst/>
          </a:prstGeom>
          <a:noFill/>
        </p:spPr>
        <p:txBody>
          <a:bodyPr wrap="square" rtlCol="0">
            <a:spAutoFit/>
          </a:bodyPr>
          <a:lstStyle/>
          <a:p>
            <a:pPr algn="ctr"/>
            <a:r>
              <a:rPr lang="en-US" sz="4800" dirty="0">
                <a:solidFill>
                  <a:schemeClr val="accent3"/>
                </a:solidFill>
              </a:rPr>
              <a:t>ELEVATE WEBINARS</a:t>
            </a:r>
          </a:p>
        </p:txBody>
      </p:sp>
      <p:pic>
        <p:nvPicPr>
          <p:cNvPr id="3" name="Picture 2" descr="A person and person posing for a picture&#10;&#10;AI-generated content may be incorrect.">
            <a:extLst>
              <a:ext uri="{FF2B5EF4-FFF2-40B4-BE49-F238E27FC236}">
                <a16:creationId xmlns:a16="http://schemas.microsoft.com/office/drawing/2014/main" id="{D3AD7D81-2F2E-1626-9087-2EB2A6A361E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28206" t="6635" r="46280" b="55399"/>
          <a:stretch/>
        </p:blipFill>
        <p:spPr>
          <a:xfrm>
            <a:off x="3095574" y="2722519"/>
            <a:ext cx="1983053" cy="1938993"/>
          </a:xfrm>
          <a:prstGeom prst="ellipse">
            <a:avLst/>
          </a:prstGeom>
        </p:spPr>
      </p:pic>
    </p:spTree>
    <p:extLst>
      <p:ext uri="{BB962C8B-B14F-4D97-AF65-F5344CB8AC3E}">
        <p14:creationId xmlns:p14="http://schemas.microsoft.com/office/powerpoint/2010/main" val="384229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4B041-7B20-AC1E-2F34-1E15E9C03B2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D106C64-187D-BB8F-138D-C3BA2B1AA67F}"/>
              </a:ext>
            </a:extLst>
          </p:cNvPr>
          <p:cNvSpPr/>
          <p:nvPr/>
        </p:nvSpPr>
        <p:spPr>
          <a:xfrm>
            <a:off x="0" y="5784803"/>
            <a:ext cx="12192000" cy="107319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background with black dots&#10;&#10;Description automatically generated">
            <a:extLst>
              <a:ext uri="{FF2B5EF4-FFF2-40B4-BE49-F238E27FC236}">
                <a16:creationId xmlns:a16="http://schemas.microsoft.com/office/drawing/2014/main" id="{27D70326-BA2D-59EB-4867-F1F3D4355B13}"/>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14E6A7C9-B5F2-3F92-9B5D-1244B5CE6936}"/>
              </a:ext>
            </a:extLst>
          </p:cNvPr>
          <p:cNvSpPr>
            <a:spLocks noGrp="1"/>
          </p:cNvSpPr>
          <p:nvPr>
            <p:ph type="title"/>
          </p:nvPr>
        </p:nvSpPr>
        <p:spPr>
          <a:xfrm>
            <a:off x="5461685" y="1761085"/>
            <a:ext cx="5448485" cy="3897943"/>
          </a:xfrm>
        </p:spPr>
        <p:txBody>
          <a:bodyPr/>
          <a:lstStyle/>
          <a:p>
            <a:pPr>
              <a:lnSpc>
                <a:spcPct val="150000"/>
              </a:lnSpc>
            </a:pPr>
            <a:r>
              <a:rPr lang="en-US" sz="2800" b="1" dirty="0">
                <a:solidFill>
                  <a:schemeClr val="accent3"/>
                </a:solidFill>
                <a:latin typeface="Segoe UI" panose="020B0502040204020203" pitchFamily="34" charset="0"/>
                <a:cs typeface="Segoe UI" panose="020B0502040204020203" pitchFamily="34" charset="0"/>
              </a:rPr>
              <a:t>Unscripted discussions with those pursuing a multiplication strategy</a:t>
            </a:r>
            <a:br>
              <a:rPr lang="en-US" sz="2800" b="1" dirty="0">
                <a:solidFill>
                  <a:schemeClr val="accent3"/>
                </a:solidFill>
                <a:latin typeface="Segoe UI" panose="020B0502040204020203" pitchFamily="34" charset="0"/>
                <a:cs typeface="Segoe UI" panose="020B0502040204020203" pitchFamily="34" charset="0"/>
              </a:rPr>
            </a:br>
            <a:r>
              <a:rPr lang="en-US" sz="2000" b="1" dirty="0">
                <a:solidFill>
                  <a:schemeClr val="accent6">
                    <a:lumMod val="50000"/>
                  </a:schemeClr>
                </a:solidFill>
                <a:latin typeface="Segoe UI" panose="020B0502040204020203" pitchFamily="34" charset="0"/>
                <a:cs typeface="Segoe UI" panose="020B0502040204020203" pitchFamily="34" charset="0"/>
              </a:rPr>
              <a:t>January 20</a:t>
            </a:r>
            <a:br>
              <a:rPr lang="en-US" sz="2000" b="1" dirty="0">
                <a:solidFill>
                  <a:schemeClr val="accent6">
                    <a:lumMod val="50000"/>
                  </a:schemeClr>
                </a:solidFill>
                <a:latin typeface="Segoe UI" panose="020B0502040204020203" pitchFamily="34" charset="0"/>
                <a:cs typeface="Segoe UI" panose="020B0502040204020203" pitchFamily="34" charset="0"/>
              </a:rPr>
            </a:br>
            <a:r>
              <a:rPr lang="en-US" sz="2000" b="1" dirty="0">
                <a:solidFill>
                  <a:schemeClr val="accent6">
                    <a:lumMod val="50000"/>
                  </a:schemeClr>
                </a:solidFill>
                <a:latin typeface="Segoe UI" panose="020B0502040204020203" pitchFamily="34" charset="0"/>
                <a:cs typeface="Segoe UI" panose="020B0502040204020203" pitchFamily="34" charset="0"/>
              </a:rPr>
              <a:t>with Linus Morris</a:t>
            </a:r>
          </a:p>
        </p:txBody>
      </p:sp>
      <p:cxnSp>
        <p:nvCxnSpPr>
          <p:cNvPr id="13" name="Straight Connector 12">
            <a:extLst>
              <a:ext uri="{FF2B5EF4-FFF2-40B4-BE49-F238E27FC236}">
                <a16:creationId xmlns:a16="http://schemas.microsoft.com/office/drawing/2014/main" id="{7B37BB6B-E39F-82BB-93ED-16E727B7B841}"/>
              </a:ext>
            </a:extLst>
          </p:cNvPr>
          <p:cNvCxnSpPr/>
          <p:nvPr/>
        </p:nvCxnSpPr>
        <p:spPr>
          <a:xfrm>
            <a:off x="576943" y="1278041"/>
            <a:ext cx="11201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96B76B3-5F4A-3B8C-592C-2A89DF5FF1CD}"/>
              </a:ext>
            </a:extLst>
          </p:cNvPr>
          <p:cNvSpPr txBox="1"/>
          <p:nvPr/>
        </p:nvSpPr>
        <p:spPr>
          <a:xfrm>
            <a:off x="576943" y="321276"/>
            <a:ext cx="11201400" cy="830997"/>
          </a:xfrm>
          <a:prstGeom prst="rect">
            <a:avLst/>
          </a:prstGeom>
          <a:noFill/>
        </p:spPr>
        <p:txBody>
          <a:bodyPr wrap="square" rtlCol="0">
            <a:spAutoFit/>
          </a:bodyPr>
          <a:lstStyle/>
          <a:p>
            <a:pPr algn="ctr"/>
            <a:r>
              <a:rPr lang="en-US" sz="4800" dirty="0">
                <a:solidFill>
                  <a:schemeClr val="accent3"/>
                </a:solidFill>
              </a:rPr>
              <a:t>TRAIN-THE-TRAINERS (T3) ZOOM CAFÉ </a:t>
            </a:r>
          </a:p>
        </p:txBody>
      </p:sp>
      <p:pic>
        <p:nvPicPr>
          <p:cNvPr id="3" name="Picture 2" descr="A cup of coffee with a spoon&#10;&#10;AI-generated content may be incorrect.">
            <a:extLst>
              <a:ext uri="{FF2B5EF4-FFF2-40B4-BE49-F238E27FC236}">
                <a16:creationId xmlns:a16="http://schemas.microsoft.com/office/drawing/2014/main" id="{CD81A946-3C59-8FD5-0F1B-158E8A405D0D}"/>
              </a:ext>
            </a:extLst>
          </p:cNvPr>
          <p:cNvPicPr>
            <a:picLocks noChangeAspect="1"/>
          </p:cNvPicPr>
          <p:nvPr/>
        </p:nvPicPr>
        <p:blipFill>
          <a:blip r:embed="rId3"/>
          <a:stretch>
            <a:fillRect/>
          </a:stretch>
        </p:blipFill>
        <p:spPr>
          <a:xfrm>
            <a:off x="576943" y="1761090"/>
            <a:ext cx="4576560" cy="3289127"/>
          </a:xfrm>
          <a:prstGeom prst="rect">
            <a:avLst/>
          </a:prstGeom>
        </p:spPr>
      </p:pic>
    </p:spTree>
    <p:extLst>
      <p:ext uri="{BB962C8B-B14F-4D97-AF65-F5344CB8AC3E}">
        <p14:creationId xmlns:p14="http://schemas.microsoft.com/office/powerpoint/2010/main" val="24868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65F6E-0BAF-7FE4-3A96-3084970135D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C5873A7-6974-C6E5-7024-5F435013F613}"/>
              </a:ext>
            </a:extLst>
          </p:cNvPr>
          <p:cNvSpPr/>
          <p:nvPr/>
        </p:nvSpPr>
        <p:spPr>
          <a:xfrm>
            <a:off x="0" y="5784803"/>
            <a:ext cx="12192000" cy="107319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background with black dots&#10;&#10;Description automatically generated">
            <a:extLst>
              <a:ext uri="{FF2B5EF4-FFF2-40B4-BE49-F238E27FC236}">
                <a16:creationId xmlns:a16="http://schemas.microsoft.com/office/drawing/2014/main" id="{CEBFB7B9-0081-A29E-8171-F021F2913510}"/>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9BBF02A1-47B0-64F8-6581-40715D7863DB}"/>
              </a:ext>
            </a:extLst>
          </p:cNvPr>
          <p:cNvSpPr>
            <a:spLocks noGrp="1"/>
          </p:cNvSpPr>
          <p:nvPr>
            <p:ph type="title"/>
          </p:nvPr>
        </p:nvSpPr>
        <p:spPr>
          <a:xfrm>
            <a:off x="5461685" y="1761086"/>
            <a:ext cx="5474045" cy="3289128"/>
          </a:xfrm>
        </p:spPr>
        <p:txBody>
          <a:bodyPr/>
          <a:lstStyle/>
          <a:p>
            <a:pPr>
              <a:lnSpc>
                <a:spcPct val="150000"/>
              </a:lnSpc>
            </a:pPr>
            <a:r>
              <a:rPr lang="en-US" sz="2800" b="1" dirty="0">
                <a:solidFill>
                  <a:schemeClr val="accent3"/>
                </a:solidFill>
                <a:latin typeface="Segoe UI" panose="020B0502040204020203" pitchFamily="34" charset="0"/>
                <a:cs typeface="Segoe UI" panose="020B0502040204020203" pitchFamily="34" charset="0"/>
              </a:rPr>
              <a:t>A transformational journey through Genesis</a:t>
            </a:r>
            <a:br>
              <a:rPr lang="en-US" sz="2800" b="1" dirty="0">
                <a:solidFill>
                  <a:schemeClr val="accent3"/>
                </a:solidFill>
                <a:latin typeface="Segoe UI" panose="020B0502040204020203" pitchFamily="34" charset="0"/>
                <a:cs typeface="Segoe UI" panose="020B0502040204020203" pitchFamily="34" charset="0"/>
              </a:rPr>
            </a:br>
            <a:r>
              <a:rPr lang="en-US" sz="2800" b="1" dirty="0">
                <a:solidFill>
                  <a:schemeClr val="accent3"/>
                </a:solidFill>
                <a:latin typeface="+mn-lt"/>
                <a:cs typeface="Segoe UI" panose="020B0502040204020203" pitchFamily="34" charset="0"/>
              </a:rPr>
              <a:t>Flagstaff, </a:t>
            </a:r>
            <a:r>
              <a:rPr lang="en-US" sz="2800" b="1" dirty="0" err="1">
                <a:solidFill>
                  <a:schemeClr val="accent3"/>
                </a:solidFill>
                <a:latin typeface="+mn-lt"/>
                <a:cs typeface="Segoe UI" panose="020B0502040204020203" pitchFamily="34" charset="0"/>
              </a:rPr>
              <a:t>az</a:t>
            </a:r>
            <a:br>
              <a:rPr lang="en-US" sz="2800" b="1" dirty="0">
                <a:solidFill>
                  <a:schemeClr val="accent3"/>
                </a:solidFill>
                <a:latin typeface="+mn-lt"/>
                <a:cs typeface="Segoe UI" panose="020B0502040204020203" pitchFamily="34" charset="0"/>
              </a:rPr>
            </a:br>
            <a:r>
              <a:rPr lang="en-US" sz="2800" b="1" dirty="0">
                <a:solidFill>
                  <a:schemeClr val="accent3"/>
                </a:solidFill>
                <a:latin typeface="+mn-lt"/>
                <a:cs typeface="Segoe UI" panose="020B0502040204020203" pitchFamily="34" charset="0"/>
              </a:rPr>
              <a:t>July 21-24, 2026</a:t>
            </a:r>
            <a:endParaRPr lang="en-US" sz="3600" b="1" dirty="0">
              <a:solidFill>
                <a:schemeClr val="accent3"/>
              </a:solidFill>
              <a:latin typeface="+mn-lt"/>
              <a:cs typeface="Segoe UI" panose="020B0502040204020203" pitchFamily="34" charset="0"/>
            </a:endParaRPr>
          </a:p>
        </p:txBody>
      </p:sp>
      <p:cxnSp>
        <p:nvCxnSpPr>
          <p:cNvPr id="13" name="Straight Connector 12">
            <a:extLst>
              <a:ext uri="{FF2B5EF4-FFF2-40B4-BE49-F238E27FC236}">
                <a16:creationId xmlns:a16="http://schemas.microsoft.com/office/drawing/2014/main" id="{C91EE6E3-74D7-3DE5-4C00-6688D06D3720}"/>
              </a:ext>
            </a:extLst>
          </p:cNvPr>
          <p:cNvCxnSpPr/>
          <p:nvPr/>
        </p:nvCxnSpPr>
        <p:spPr>
          <a:xfrm>
            <a:off x="576943" y="1278041"/>
            <a:ext cx="11201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35D7307-CAD9-2B94-C55B-4E3FFE10E0BF}"/>
              </a:ext>
            </a:extLst>
          </p:cNvPr>
          <p:cNvSpPr txBox="1"/>
          <p:nvPr/>
        </p:nvSpPr>
        <p:spPr>
          <a:xfrm>
            <a:off x="576943" y="321276"/>
            <a:ext cx="11201400" cy="830997"/>
          </a:xfrm>
          <a:prstGeom prst="rect">
            <a:avLst/>
          </a:prstGeom>
          <a:noFill/>
        </p:spPr>
        <p:txBody>
          <a:bodyPr wrap="square" rtlCol="0">
            <a:spAutoFit/>
          </a:bodyPr>
          <a:lstStyle/>
          <a:p>
            <a:pPr algn="ctr"/>
            <a:r>
              <a:rPr lang="en-US" sz="4800" dirty="0">
                <a:solidFill>
                  <a:schemeClr val="accent3"/>
                </a:solidFill>
              </a:rPr>
              <a:t>IN-PERSON WORKSHOPS</a:t>
            </a:r>
          </a:p>
        </p:txBody>
      </p:sp>
      <p:pic>
        <p:nvPicPr>
          <p:cNvPr id="4" name="Picture 3" descr="A group of people posing for a photo&#10;&#10;AI-generated content may be incorrect.">
            <a:extLst>
              <a:ext uri="{FF2B5EF4-FFF2-40B4-BE49-F238E27FC236}">
                <a16:creationId xmlns:a16="http://schemas.microsoft.com/office/drawing/2014/main" id="{FFAE6E0D-293D-7C41-F654-0B3E53A96862}"/>
              </a:ext>
            </a:extLst>
          </p:cNvPr>
          <p:cNvPicPr>
            <a:picLocks noChangeAspect="1"/>
          </p:cNvPicPr>
          <p:nvPr/>
        </p:nvPicPr>
        <p:blipFill>
          <a:blip r:embed="rId3"/>
          <a:stretch>
            <a:fillRect/>
          </a:stretch>
        </p:blipFill>
        <p:spPr>
          <a:xfrm>
            <a:off x="1433382" y="1551656"/>
            <a:ext cx="4028303" cy="4028303"/>
          </a:xfrm>
          <a:prstGeom prst="rect">
            <a:avLst/>
          </a:prstGeom>
        </p:spPr>
      </p:pic>
    </p:spTree>
    <p:extLst>
      <p:ext uri="{BB962C8B-B14F-4D97-AF65-F5344CB8AC3E}">
        <p14:creationId xmlns:p14="http://schemas.microsoft.com/office/powerpoint/2010/main" val="90711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CFAB-F71D-BDCD-F07D-AF933A55812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5B1931A9-D18B-7E96-2743-ADCAF3A0284B}"/>
              </a:ext>
            </a:extLst>
          </p:cNvPr>
          <p:cNvSpPr/>
          <p:nvPr/>
        </p:nvSpPr>
        <p:spPr>
          <a:xfrm>
            <a:off x="0" y="5784803"/>
            <a:ext cx="12192000" cy="107319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background with black dots&#10;&#10;Description automatically generated">
            <a:extLst>
              <a:ext uri="{FF2B5EF4-FFF2-40B4-BE49-F238E27FC236}">
                <a16:creationId xmlns:a16="http://schemas.microsoft.com/office/drawing/2014/main" id="{EE5DE3C3-78C6-F1DC-DB17-C925E347E987}"/>
              </a:ext>
            </a:extLst>
          </p:cNvPr>
          <p:cNvPicPr>
            <a:picLocks noChangeAspect="1"/>
          </p:cNvPicPr>
          <p:nvPr/>
        </p:nvPicPr>
        <p:blipFill>
          <a:blip r:embed="rId2"/>
          <a:stretch>
            <a:fillRect/>
          </a:stretch>
        </p:blipFill>
        <p:spPr>
          <a:xfrm>
            <a:off x="0" y="1196975"/>
            <a:ext cx="12192000" cy="4591266"/>
          </a:xfrm>
          <a:prstGeom prst="rect">
            <a:avLst/>
          </a:prstGeom>
        </p:spPr>
      </p:pic>
      <p:sp>
        <p:nvSpPr>
          <p:cNvPr id="21" name="Title 20">
            <a:extLst>
              <a:ext uri="{FF2B5EF4-FFF2-40B4-BE49-F238E27FC236}">
                <a16:creationId xmlns:a16="http://schemas.microsoft.com/office/drawing/2014/main" id="{F4320A07-E160-9F4E-36CD-D9F77C17FF87}"/>
              </a:ext>
            </a:extLst>
          </p:cNvPr>
          <p:cNvSpPr>
            <a:spLocks noGrp="1"/>
          </p:cNvSpPr>
          <p:nvPr>
            <p:ph type="title"/>
          </p:nvPr>
        </p:nvSpPr>
        <p:spPr>
          <a:xfrm>
            <a:off x="693964" y="1548742"/>
            <a:ext cx="10804072" cy="1372073"/>
          </a:xfrm>
        </p:spPr>
        <p:txBody>
          <a:bodyPr/>
          <a:lstStyle/>
          <a:p>
            <a:pPr>
              <a:lnSpc>
                <a:spcPct val="150000"/>
              </a:lnSpc>
            </a:pPr>
            <a:r>
              <a:rPr lang="en-US" sz="3600" b="1" dirty="0">
                <a:solidFill>
                  <a:schemeClr val="accent3"/>
                </a:solidFill>
                <a:latin typeface="Segoe UI" panose="020B0502040204020203" pitchFamily="34" charset="0"/>
                <a:cs typeface="Segoe UI" panose="020B0502040204020203" pitchFamily="34" charset="0"/>
              </a:rPr>
              <a:t>LEARNING TO ASK POWERFUL QUESTIONS</a:t>
            </a:r>
          </a:p>
        </p:txBody>
      </p:sp>
      <p:cxnSp>
        <p:nvCxnSpPr>
          <p:cNvPr id="13" name="Straight Connector 12">
            <a:extLst>
              <a:ext uri="{FF2B5EF4-FFF2-40B4-BE49-F238E27FC236}">
                <a16:creationId xmlns:a16="http://schemas.microsoft.com/office/drawing/2014/main" id="{659758B4-0297-C24F-520F-9DC1191DE805}"/>
              </a:ext>
            </a:extLst>
          </p:cNvPr>
          <p:cNvCxnSpPr/>
          <p:nvPr/>
        </p:nvCxnSpPr>
        <p:spPr>
          <a:xfrm>
            <a:off x="576943" y="1278041"/>
            <a:ext cx="11201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A540476-7E82-BBE9-21DF-ED1E06F3B2F3}"/>
              </a:ext>
            </a:extLst>
          </p:cNvPr>
          <p:cNvSpPr txBox="1"/>
          <p:nvPr/>
        </p:nvSpPr>
        <p:spPr>
          <a:xfrm>
            <a:off x="5324330" y="2722520"/>
            <a:ext cx="5178631" cy="4031873"/>
          </a:xfrm>
          <a:prstGeom prst="rect">
            <a:avLst/>
          </a:prstGeom>
          <a:noFill/>
        </p:spPr>
        <p:txBody>
          <a:bodyPr wrap="square" rtlCol="0">
            <a:spAutoFit/>
          </a:bodyPr>
          <a:lstStyle/>
          <a:p>
            <a:endParaRPr lang="en-US" sz="2800" b="1" dirty="0">
              <a:solidFill>
                <a:schemeClr val="accent3"/>
              </a:solidFill>
              <a:latin typeface="Segoe UI Semibold" panose="020B0502040204020203" pitchFamily="34" charset="0"/>
              <a:cs typeface="Segoe UI Semibold" panose="020B0502040204020203" pitchFamily="34" charset="0"/>
            </a:endParaRPr>
          </a:p>
          <a:p>
            <a:endParaRPr lang="en-US" sz="2800" b="1" dirty="0">
              <a:solidFill>
                <a:schemeClr val="accent3"/>
              </a:solidFill>
              <a:latin typeface="Segoe UI Semibold" panose="020B0502040204020203" pitchFamily="34" charset="0"/>
              <a:cs typeface="Segoe UI Semibold" panose="020B0502040204020203" pitchFamily="34" charset="0"/>
            </a:endParaRPr>
          </a:p>
          <a:p>
            <a:endParaRPr lang="en-US" sz="2800" b="1" dirty="0">
              <a:solidFill>
                <a:schemeClr val="accent3"/>
              </a:solidFill>
              <a:latin typeface="Segoe UI Semibold" panose="020B0502040204020203" pitchFamily="34" charset="0"/>
              <a:cs typeface="Segoe UI Semibold" panose="020B0502040204020203" pitchFamily="34" charset="0"/>
            </a:endParaRPr>
          </a:p>
          <a:p>
            <a:r>
              <a:rPr lang="en-US" sz="2800" b="1" dirty="0">
                <a:solidFill>
                  <a:schemeClr val="accent3"/>
                </a:solidFill>
                <a:latin typeface="Segoe UI Semibold" panose="020B0502040204020203" pitchFamily="34" charset="0"/>
                <a:cs typeface="Segoe UI Semibold" panose="020B0502040204020203" pitchFamily="34" charset="0"/>
              </a:rPr>
              <a:t> With Phil Graf</a:t>
            </a: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endParaRPr lang="en-US" sz="2400" dirty="0">
              <a:solidFill>
                <a:schemeClr val="accent3"/>
              </a:solidFill>
            </a:endParaRPr>
          </a:p>
          <a:p>
            <a:pPr marL="342900" indent="-342900" algn="r">
              <a:buFont typeface="Arial" panose="020B0604020202020204" pitchFamily="34" charset="0"/>
              <a:buChar char="•"/>
            </a:pPr>
            <a:r>
              <a:rPr lang="en-US" sz="2400" dirty="0">
                <a:solidFill>
                  <a:schemeClr val="accent3"/>
                </a:solidFill>
              </a:rPr>
              <a:t>Repeated on January 8, 2026</a:t>
            </a:r>
            <a:endParaRPr lang="en-US" dirty="0">
              <a:solidFill>
                <a:schemeClr val="accent3"/>
              </a:solidFill>
            </a:endParaRPr>
          </a:p>
        </p:txBody>
      </p:sp>
      <p:sp>
        <p:nvSpPr>
          <p:cNvPr id="6" name="TextBox 5">
            <a:extLst>
              <a:ext uri="{FF2B5EF4-FFF2-40B4-BE49-F238E27FC236}">
                <a16:creationId xmlns:a16="http://schemas.microsoft.com/office/drawing/2014/main" id="{8157816D-43D5-F155-9698-CC4BCCEC5B12}"/>
              </a:ext>
            </a:extLst>
          </p:cNvPr>
          <p:cNvSpPr txBox="1"/>
          <p:nvPr/>
        </p:nvSpPr>
        <p:spPr>
          <a:xfrm>
            <a:off x="576943" y="321276"/>
            <a:ext cx="11201400" cy="830997"/>
          </a:xfrm>
          <a:prstGeom prst="rect">
            <a:avLst/>
          </a:prstGeom>
          <a:noFill/>
        </p:spPr>
        <p:txBody>
          <a:bodyPr wrap="square" rtlCol="0">
            <a:spAutoFit/>
          </a:bodyPr>
          <a:lstStyle/>
          <a:p>
            <a:pPr algn="ctr"/>
            <a:r>
              <a:rPr lang="en-US" sz="4800" dirty="0">
                <a:solidFill>
                  <a:schemeClr val="accent3"/>
                </a:solidFill>
              </a:rPr>
              <a:t>ELEVATE WEBINARS</a:t>
            </a:r>
          </a:p>
        </p:txBody>
      </p:sp>
      <p:pic>
        <p:nvPicPr>
          <p:cNvPr id="3" name="Picture 2" descr="A person and person posing for a picture&#10;&#10;AI-generated content may be incorrect.">
            <a:extLst>
              <a:ext uri="{FF2B5EF4-FFF2-40B4-BE49-F238E27FC236}">
                <a16:creationId xmlns:a16="http://schemas.microsoft.com/office/drawing/2014/main" id="{134B0D97-185C-A8D5-D156-019F7498A70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28206" t="6635" r="46280" b="55399"/>
          <a:stretch/>
        </p:blipFill>
        <p:spPr>
          <a:xfrm>
            <a:off x="3095574" y="2722519"/>
            <a:ext cx="1983053" cy="1938993"/>
          </a:xfrm>
          <a:prstGeom prst="ellipse">
            <a:avLst/>
          </a:prstGeom>
        </p:spPr>
      </p:pic>
    </p:spTree>
    <p:extLst>
      <p:ext uri="{BB962C8B-B14F-4D97-AF65-F5344CB8AC3E}">
        <p14:creationId xmlns:p14="http://schemas.microsoft.com/office/powerpoint/2010/main" val="159264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8A5E13-67E9-551D-A26D-9BB159C92A1F}"/>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36E72FF0-3C0E-499A-8DA6-324675513B3E}"/>
              </a:ext>
            </a:extLst>
          </p:cNvPr>
          <p:cNvSpPr>
            <a:spLocks noGrp="1"/>
          </p:cNvSpPr>
          <p:nvPr>
            <p:ph type="body" sz="quarter" idx="16"/>
          </p:nvPr>
        </p:nvSpPr>
        <p:spPr>
          <a:xfrm>
            <a:off x="407773" y="2580362"/>
            <a:ext cx="11602485" cy="2705621"/>
          </a:xfrm>
        </p:spPr>
        <p:txBody>
          <a:bodyPr/>
          <a:lstStyle/>
          <a:p>
            <a:pPr marL="605790" lvl="0" indent="-514350">
              <a:lnSpc>
                <a:spcPct val="100000"/>
              </a:lnSpc>
              <a:spcBef>
                <a:spcPts val="1000"/>
              </a:spcBef>
              <a:buAutoNum type="arabicPeriod"/>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Gain a deeper appreciation for asking powerful questions</a:t>
            </a:r>
          </a:p>
          <a:p>
            <a:pPr marL="605790" lvl="0" indent="-514350">
              <a:lnSpc>
                <a:spcPct val="100000"/>
              </a:lnSpc>
              <a:spcBef>
                <a:spcPts val="1000"/>
              </a:spcBef>
              <a:buAutoNum type="arabicPeriod"/>
            </a:pPr>
            <a:r>
              <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Learn what makes for a powerful question</a:t>
            </a:r>
          </a:p>
          <a:p>
            <a:pPr marL="605790" lvl="0" indent="-514350">
              <a:lnSpc>
                <a:spcPct val="100000"/>
              </a:lnSpc>
              <a:spcBef>
                <a:spcPts val="1000"/>
              </a:spcBef>
              <a:buAutoNum type="arabicPeriod"/>
            </a:pPr>
            <a:r>
              <a:rPr lang="en-US" sz="36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ID ways to use more powerful questions in your own teaching/training</a:t>
            </a:r>
            <a:endParaRPr lang="en-US" sz="36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3F856148-3910-0BC3-79A0-D0A794C6D523}"/>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What Success looks like today</a:t>
            </a:r>
          </a:p>
        </p:txBody>
      </p:sp>
    </p:spTree>
    <p:extLst>
      <p:ext uri="{BB962C8B-B14F-4D97-AF65-F5344CB8AC3E}">
        <p14:creationId xmlns:p14="http://schemas.microsoft.com/office/powerpoint/2010/main" val="13217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AE07C-F9BD-820E-EA8E-72EE05C69C8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22AD676B-C825-8996-675B-BC723F56FE20}"/>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FDABBF0F-72ED-2F0D-823D-3FCD8B908A96}"/>
              </a:ext>
            </a:extLst>
          </p:cNvPr>
          <p:cNvSpPr>
            <a:spLocks noGrp="1"/>
          </p:cNvSpPr>
          <p:nvPr>
            <p:ph type="body" sz="quarter" idx="16"/>
          </p:nvPr>
        </p:nvSpPr>
        <p:spPr>
          <a:xfrm>
            <a:off x="166255" y="2141951"/>
            <a:ext cx="11844003" cy="4308954"/>
          </a:xfrm>
        </p:spPr>
        <p:txBody>
          <a:bodyPr/>
          <a:lstStyle/>
          <a:p>
            <a:r>
              <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Thought-provoking… generates curiosity</a:t>
            </a:r>
          </a:p>
          <a:p>
            <a:r>
              <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Stimulates reflective conversation</a:t>
            </a:r>
          </a:p>
          <a:p>
            <a:r>
              <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Surfaces underlying assumptions</a:t>
            </a:r>
          </a:p>
          <a:p>
            <a:r>
              <a:rPr lang="en-US" sz="32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Evokes more questions</a:t>
            </a:r>
          </a:p>
          <a:p>
            <a:r>
              <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Generates energy &amp; forward movement</a:t>
            </a:r>
            <a:endParaRPr lang="en-US" sz="32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endParaRPr>
          </a:p>
          <a:p>
            <a:r>
              <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Lingers with participants… touches a chord</a:t>
            </a:r>
            <a:endParaRPr lang="en-US" sz="32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endParaRPr>
          </a:p>
          <a:p>
            <a:r>
              <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Discerns where learners are at</a:t>
            </a:r>
            <a:endParaRPr lang="en-US" sz="32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F88FDB62-27F6-C3E2-9E8C-D16EE6185E72}"/>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What makes for a powerful question?</a:t>
            </a:r>
          </a:p>
        </p:txBody>
      </p:sp>
    </p:spTree>
    <p:extLst>
      <p:ext uri="{BB962C8B-B14F-4D97-AF65-F5344CB8AC3E}">
        <p14:creationId xmlns:p14="http://schemas.microsoft.com/office/powerpoint/2010/main" val="418323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3329-D4F4-FDAA-EC26-788C3E98B4B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F206573-19D5-78D4-4358-82C9306AD71A}"/>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BD9FC0FA-0F32-C34E-6A3A-29E376D1B0A6}"/>
              </a:ext>
            </a:extLst>
          </p:cNvPr>
          <p:cNvSpPr>
            <a:spLocks noGrp="1"/>
          </p:cNvSpPr>
          <p:nvPr>
            <p:ph type="body" sz="quarter" idx="16"/>
          </p:nvPr>
        </p:nvSpPr>
        <p:spPr>
          <a:xfrm>
            <a:off x="201881" y="2114918"/>
            <a:ext cx="11808377" cy="3972731"/>
          </a:xfrm>
        </p:spPr>
        <p:txBody>
          <a:bodyPr/>
          <a:lstStyle/>
          <a:p>
            <a:pPr marL="0" lvl="0" indent="0">
              <a:buNone/>
            </a:pPr>
            <a:r>
              <a:rPr lang="en-US" sz="32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1.Good, better, better still</a:t>
            </a:r>
            <a:endPar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endParaRPr>
          </a:p>
          <a:p>
            <a:pPr marL="0" lvl="0" indent="0">
              <a:buNone/>
            </a:pPr>
            <a:r>
              <a:rPr lang="en-US" sz="32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2. Open, not closed</a:t>
            </a:r>
          </a:p>
          <a:p>
            <a:pPr marL="0" lvl="0" indent="0">
              <a:buNone/>
            </a:pPr>
            <a:r>
              <a:rPr lang="en-US" sz="3200"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3. Non-judgmental</a:t>
            </a:r>
          </a:p>
          <a:p>
            <a:pPr marL="0" lvl="0" indent="0">
              <a:buNone/>
            </a:pPr>
            <a:r>
              <a:rPr lang="en-US" sz="3200"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4. Neutral, not negative</a:t>
            </a:r>
          </a:p>
        </p:txBody>
      </p:sp>
      <p:sp>
        <p:nvSpPr>
          <p:cNvPr id="6" name="Title 5">
            <a:extLst>
              <a:ext uri="{FF2B5EF4-FFF2-40B4-BE49-F238E27FC236}">
                <a16:creationId xmlns:a16="http://schemas.microsoft.com/office/drawing/2014/main" id="{451723E0-5E95-34CC-E6CE-F00B7D113DEF}"/>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Ways to Ask better awareness questions</a:t>
            </a:r>
          </a:p>
        </p:txBody>
      </p:sp>
    </p:spTree>
    <p:extLst>
      <p:ext uri="{BB962C8B-B14F-4D97-AF65-F5344CB8AC3E}">
        <p14:creationId xmlns:p14="http://schemas.microsoft.com/office/powerpoint/2010/main" val="94115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2364B-524C-52AF-1DD8-B8E34A5170A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0F4C0E2-748A-787E-1A9F-EC672EF89C46}"/>
              </a:ext>
            </a:extLst>
          </p:cNvPr>
          <p:cNvSpPr/>
          <p:nvPr/>
        </p:nvSpPr>
        <p:spPr>
          <a:xfrm>
            <a:off x="0" y="0"/>
            <a:ext cx="12191997" cy="194001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49884D39-6830-FBCF-702B-75D64251E0EE}"/>
              </a:ext>
            </a:extLst>
          </p:cNvPr>
          <p:cNvSpPr>
            <a:spLocks noGrp="1"/>
          </p:cNvSpPr>
          <p:nvPr>
            <p:ph type="body" sz="quarter" idx="16"/>
          </p:nvPr>
        </p:nvSpPr>
        <p:spPr>
          <a:xfrm>
            <a:off x="201881" y="2114918"/>
            <a:ext cx="11808377" cy="3972731"/>
          </a:xfrm>
        </p:spPr>
        <p:txBody>
          <a:bodyPr/>
          <a:lstStyle/>
          <a:p>
            <a:pPr marL="0" lvl="0" indent="0">
              <a:buNone/>
            </a:pPr>
            <a:r>
              <a:rPr lang="en-US" sz="40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rPr>
              <a:t>1.</a:t>
            </a:r>
            <a:r>
              <a:rPr lang="en-US" sz="4000" b="1" dirty="0"/>
              <a:t> </a:t>
            </a:r>
            <a:r>
              <a:rPr lang="en-US" sz="4000" b="1" dirty="0">
                <a:solidFill>
                  <a:schemeClr val="accent3"/>
                </a:solidFill>
              </a:rPr>
              <a:t>You’ve lost the class. They’re no longer tracking with you. Lots of blank stares. You’re not sure where, when or how you lost them? What powerful questions might you ask to right the ship? </a:t>
            </a:r>
            <a:r>
              <a:rPr lang="en-US" sz="4000" b="1" kern="100" dirty="0">
                <a:solidFill>
                  <a:schemeClr val="accent3"/>
                </a:solidFill>
                <a:effectLst/>
                <a:latin typeface="Segoe UI" panose="020B0502040204020203" pitchFamily="34" charset="0"/>
                <a:ea typeface="Helvetica Neue" panose="02000503000000020004" pitchFamily="2" charset="0"/>
                <a:cs typeface="Segoe UI" panose="020B0502040204020203" pitchFamily="34" charset="0"/>
              </a:rPr>
              <a:t> </a:t>
            </a:r>
            <a:endParaRPr lang="en-US" sz="4000" b="1" kern="100" dirty="0">
              <a:solidFill>
                <a:schemeClr val="accent3"/>
              </a:solidFill>
              <a:latin typeface="Segoe UI" panose="020B0502040204020203" pitchFamily="34" charset="0"/>
              <a:ea typeface="Helvetica Neue" panose="02000503000000020004" pitchFamily="2" charset="0"/>
              <a:cs typeface="Segoe UI" panose="020B0502040204020203" pitchFamily="34" charset="0"/>
            </a:endParaRPr>
          </a:p>
        </p:txBody>
      </p:sp>
      <p:sp>
        <p:nvSpPr>
          <p:cNvPr id="6" name="Title 5">
            <a:extLst>
              <a:ext uri="{FF2B5EF4-FFF2-40B4-BE49-F238E27FC236}">
                <a16:creationId xmlns:a16="http://schemas.microsoft.com/office/drawing/2014/main" id="{BB217B2B-BEC3-CE43-46A9-63F9DEA4ACAB}"/>
              </a:ext>
            </a:extLst>
          </p:cNvPr>
          <p:cNvSpPr>
            <a:spLocks noGrp="1"/>
          </p:cNvSpPr>
          <p:nvPr>
            <p:ph type="title"/>
          </p:nvPr>
        </p:nvSpPr>
        <p:spPr>
          <a:xfrm>
            <a:off x="0" y="73965"/>
            <a:ext cx="12191998" cy="1866046"/>
          </a:xfrm>
        </p:spPr>
        <p:txBody>
          <a:bodyPr/>
          <a:lstStyle/>
          <a:p>
            <a:pPr algn="ctr"/>
            <a:r>
              <a:rPr lang="en-US" sz="4000" b="1" dirty="0">
                <a:solidFill>
                  <a:schemeClr val="bg1"/>
                </a:solidFill>
                <a:cs typeface="Segoe UI" panose="020B0502040204020203" pitchFamily="34" charset="0"/>
              </a:rPr>
              <a:t>Practice scenarios</a:t>
            </a:r>
          </a:p>
        </p:txBody>
      </p:sp>
    </p:spTree>
    <p:extLst>
      <p:ext uri="{BB962C8B-B14F-4D97-AF65-F5344CB8AC3E}">
        <p14:creationId xmlns:p14="http://schemas.microsoft.com/office/powerpoint/2010/main" val="63057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Custom 87">
      <a:dk1>
        <a:srgbClr val="000000"/>
      </a:dk1>
      <a:lt1>
        <a:srgbClr val="FFFFFF"/>
      </a:lt1>
      <a:dk2>
        <a:srgbClr val="BBAA9C"/>
      </a:dk2>
      <a:lt2>
        <a:srgbClr val="E7E6E6"/>
      </a:lt2>
      <a:accent1>
        <a:srgbClr val="668A60"/>
      </a:accent1>
      <a:accent2>
        <a:srgbClr val="702128"/>
      </a:accent2>
      <a:accent3>
        <a:srgbClr val="46708C"/>
      </a:accent3>
      <a:accent4>
        <a:srgbClr val="BB2606"/>
      </a:accent4>
      <a:accent5>
        <a:srgbClr val="F1910F"/>
      </a:accent5>
      <a:accent6>
        <a:srgbClr val="FBD5AD"/>
      </a:accent6>
      <a:hlink>
        <a:srgbClr val="6F2127"/>
      </a:hlink>
      <a:folHlink>
        <a:srgbClr val="BB2606"/>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0</TotalTime>
  <Words>529</Words>
  <Application>Microsoft Macintosh PowerPoint</Application>
  <PresentationFormat>Widescreen</PresentationFormat>
  <Paragraphs>70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Segoe UI</vt:lpstr>
      <vt:lpstr>Segoe UI Light</vt:lpstr>
      <vt:lpstr>Segoe UI Semibold</vt:lpstr>
      <vt:lpstr>Office Theme</vt:lpstr>
      <vt:lpstr>PowerPoint Presentation</vt:lpstr>
      <vt:lpstr>LEARNING TO ASK POWERFUL QUESTIONS</vt:lpstr>
      <vt:lpstr>Unscripted discussions with those pursuing a multiplication strategy January 20 with Linus Morris</vt:lpstr>
      <vt:lpstr>A transformational journey through Genesis Flagstaff, az July 21-24, 2026</vt:lpstr>
      <vt:lpstr>LEARNING TO ASK POWERFUL QUESTIONS</vt:lpstr>
      <vt:lpstr>What Success looks like today</vt:lpstr>
      <vt:lpstr>What makes for a powerful question?</vt:lpstr>
      <vt:lpstr>Ways to Ask better awareness questions</vt:lpstr>
      <vt:lpstr>Practice scenarios</vt:lpstr>
      <vt:lpstr>Practice scenarios</vt:lpstr>
      <vt:lpstr>Practice scenarios</vt:lpstr>
      <vt:lpstr>Practice scenarios</vt:lpstr>
      <vt:lpstr>questions to keep asking yourself</vt:lpstr>
      <vt:lpstr>What Success looks like today</vt:lpstr>
      <vt:lpstr>Thinking about your transformation…</vt:lpstr>
      <vt:lpstr>Evaluating ourselves using a win process</vt:lpstr>
      <vt:lpstr>Other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2023-02-03T18:15:18Z</dcterms:created>
  <dcterms:modified xsi:type="dcterms:W3CDTF">2025-12-30T16:02:28Z</dcterms:modified>
</cp:coreProperties>
</file>