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646" r:id="rId2"/>
    <p:sldId id="268" r:id="rId3"/>
    <p:sldId id="632" r:id="rId4"/>
    <p:sldId id="633" r:id="rId5"/>
    <p:sldId id="642" r:id="rId6"/>
    <p:sldId id="644" r:id="rId7"/>
    <p:sldId id="647" r:id="rId8"/>
    <p:sldId id="651" r:id="rId9"/>
    <p:sldId id="648" r:id="rId10"/>
    <p:sldId id="62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090"/>
    <a:srgbClr val="93A5A8"/>
    <a:srgbClr val="627272"/>
    <a:srgbClr val="BDA07D"/>
    <a:srgbClr val="006230"/>
    <a:srgbClr val="035695"/>
    <a:srgbClr val="685135"/>
    <a:srgbClr val="F5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 autoAdjust="0"/>
    <p:restoredTop sz="94993" autoAdjust="0"/>
  </p:normalViewPr>
  <p:slideViewPr>
    <p:cSldViewPr snapToGrid="0">
      <p:cViewPr>
        <p:scale>
          <a:sx n="114" d="100"/>
          <a:sy n="114" d="100"/>
        </p:scale>
        <p:origin x="216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5/7/25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5/6/25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220C40-4EC0-BFB1-D615-1455BA15A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684897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2075688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578608"/>
            <a:ext cx="2251564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398264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baseline="0">
                <a:solidFill>
                  <a:schemeClr val="accent3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31089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lumn layou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2304"/>
            <a:ext cx="1826631" cy="7762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429000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A750E0F3-3708-7BB7-7A9E-123ED3BAC6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64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664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236976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07792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07792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404104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74920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74920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7571232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42048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42048" y="5431536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9738360" y="1664208"/>
            <a:ext cx="1408176" cy="24688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09176" y="4956048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09176" y="5431536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EAB4BA-80BD-7371-B929-19121B20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44474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5AB06E-DF62-F8F9-5394-965FE9EF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88188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99703C-0E17-F953-C69A-F4BE3C334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9959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4C6290-D338-8FBA-9D0B-CAF45DE68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39717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04D8C7-8727-8343-DFC8-E415C809B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78565" y="4278429"/>
            <a:ext cx="0" cy="41571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1314"/>
            <a:ext cx="12192000" cy="3806686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24" y="502920"/>
            <a:ext cx="5010912" cy="1627632"/>
          </a:xfrm>
          <a:prstGeom prst="rect">
            <a:avLst/>
          </a:prstGeom>
          <a:noFill/>
        </p:spPr>
        <p:txBody>
          <a:bodyPr lIns="91440" tIns="45720" rIns="91440" bIns="45720" anchor="t" anchorCtr="0"/>
          <a:lstStyle>
            <a:lvl1pPr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68496" y="2752344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0288" y="1911096"/>
            <a:ext cx="2350008" cy="996696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noFill/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F8DE9-CF33-BBAF-FFA6-1487D09E6B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46136" y="0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37F6F0D-FCD4-63B1-5371-FFB63A75BB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6136" y="3602736"/>
            <a:ext cx="3602736" cy="32552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spc="400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9A62FB8A-A588-91BB-620B-64E5D2090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1655546"/>
            <a:ext cx="12192001" cy="5202454"/>
          </a:xfrm>
          <a:prstGeom prst="rect">
            <a:avLst/>
          </a:prstGeom>
          <a:solidFill>
            <a:schemeClr val="tx2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86584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6584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276856"/>
            <a:ext cx="2743200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16936"/>
            <a:ext cx="2743200" cy="2560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2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C76B36E-858A-1EFF-2A70-C8D5ADDC0C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/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777FD6-2BEA-C70A-1C6D-8885D53E9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2470543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ABE26A-0746-BC10-0802-C29EAD6C2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6968402" y="2771478"/>
            <a:ext cx="60725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5/6/25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6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7" r:id="rId4"/>
    <p:sldLayoutId id="2147483656" r:id="rId5"/>
    <p:sldLayoutId id="2147483652" r:id="rId6"/>
    <p:sldLayoutId id="2147483658" r:id="rId7"/>
    <p:sldLayoutId id="214748366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BCFAB-F71D-BDCD-F07D-AF933A558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1931A9-D18B-7E96-2743-ADCAF3A0284B}"/>
              </a:ext>
            </a:extLst>
          </p:cNvPr>
          <p:cNvSpPr/>
          <p:nvPr/>
        </p:nvSpPr>
        <p:spPr>
          <a:xfrm>
            <a:off x="0" y="5784803"/>
            <a:ext cx="12192000" cy="107319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EE5DE3C3-78C6-F1DC-DB17-C925E347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975"/>
            <a:ext cx="12192000" cy="4591266"/>
          </a:xfrm>
          <a:prstGeom prst="rect">
            <a:avLst/>
          </a:prstGeo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F4320A07-E160-9F4E-36CD-D9F77C17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964" y="1548742"/>
            <a:ext cx="10804072" cy="1372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LEARNING TO ASK POWERFUL QUESTIONS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9758B4-0297-C24F-520F-9DC1191DE805}"/>
              </a:ext>
            </a:extLst>
          </p:cNvPr>
          <p:cNvCxnSpPr/>
          <p:nvPr/>
        </p:nvCxnSpPr>
        <p:spPr>
          <a:xfrm>
            <a:off x="576943" y="1278041"/>
            <a:ext cx="1120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540476-7E82-BBE9-21DF-ED1E06F3B2F3}"/>
              </a:ext>
            </a:extLst>
          </p:cNvPr>
          <p:cNvSpPr txBox="1"/>
          <p:nvPr/>
        </p:nvSpPr>
        <p:spPr>
          <a:xfrm>
            <a:off x="5324330" y="2722520"/>
            <a:ext cx="51786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With Phil Graf</a:t>
            </a:r>
          </a:p>
          <a:p>
            <a:endParaRPr lang="en-US" sz="2400" dirty="0">
              <a:solidFill>
                <a:schemeClr val="accent3"/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  <a:p>
            <a:endParaRPr lang="en-US" sz="2400" dirty="0">
              <a:solidFill>
                <a:schemeClr val="accent3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Repeated on January 8, 2026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7816D-43D5-F155-9698-CC4BCCEC5B12}"/>
              </a:ext>
            </a:extLst>
          </p:cNvPr>
          <p:cNvSpPr txBox="1"/>
          <p:nvPr/>
        </p:nvSpPr>
        <p:spPr>
          <a:xfrm>
            <a:off x="576943" y="321276"/>
            <a:ext cx="1120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3"/>
                </a:solidFill>
              </a:rPr>
              <a:t>ELEVATE WEBINARS</a:t>
            </a:r>
          </a:p>
        </p:txBody>
      </p:sp>
      <p:pic>
        <p:nvPicPr>
          <p:cNvPr id="3" name="Picture 2" descr="A person and person posing for a picture&#10;&#10;AI-generated content may be incorrect.">
            <a:extLst>
              <a:ext uri="{FF2B5EF4-FFF2-40B4-BE49-F238E27FC236}">
                <a16:creationId xmlns:a16="http://schemas.microsoft.com/office/drawing/2014/main" id="{134B0D97-185C-A8D5-D156-019F7498A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8206" t="6635" r="46280" b="55399"/>
          <a:stretch/>
        </p:blipFill>
        <p:spPr>
          <a:xfrm>
            <a:off x="3095574" y="2722519"/>
            <a:ext cx="1983053" cy="19389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264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06E46-49EB-CDB4-C79B-6D3F2182F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620AA4-0B26-A72C-2876-76C3C09CAD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CC6093E-EE21-45BA-0626-8E756B53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118" y="1880118"/>
            <a:ext cx="3097763" cy="309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A8A5E13-67E9-551D-A26D-9BB159C92A1F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72FF0-3C0E-499A-8DA6-324675513B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773" y="2580362"/>
            <a:ext cx="11602485" cy="2705621"/>
          </a:xfrm>
        </p:spPr>
        <p:txBody>
          <a:bodyPr/>
          <a:lstStyle/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Gain a deeper appreciation for asking powerful questions</a:t>
            </a:r>
          </a:p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Learn what makes for a powerful question</a:t>
            </a:r>
          </a:p>
          <a:p>
            <a:pPr marL="605790" lvl="0" indent="-514350">
              <a:lnSpc>
                <a:spcPct val="100000"/>
              </a:lnSpc>
              <a:spcBef>
                <a:spcPts val="1000"/>
              </a:spcBef>
              <a:buAutoNum type="arabicPeriod"/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ID ways to use more powerful questions in your own teaching/training</a:t>
            </a:r>
            <a:endParaRPr lang="en-US" sz="36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856148-3910-0BC3-79A0-D0A794C6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What Success looks like today</a:t>
            </a:r>
          </a:p>
        </p:txBody>
      </p:sp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AE07C-F9BD-820E-EA8E-72EE05C69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2AD676B-C825-8996-675B-BC723F56FE20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ABBF0F-72ED-2F0D-823D-3FCD8B908A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6255" y="2141951"/>
            <a:ext cx="11844003" cy="4308954"/>
          </a:xfrm>
        </p:spPr>
        <p:txBody>
          <a:bodyPr/>
          <a:lstStyle/>
          <a:p>
            <a:r>
              <a:rPr lang="en-US" sz="32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Thought-provoking… generates curiosity</a:t>
            </a:r>
          </a:p>
          <a:p>
            <a:r>
              <a:rPr lang="en-US" sz="32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Stimulates reflective conversation</a:t>
            </a:r>
          </a:p>
          <a:p>
            <a:r>
              <a:rPr lang="en-US" sz="32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Surfaces underlying assumptions</a:t>
            </a:r>
          </a:p>
          <a:p>
            <a:r>
              <a:rPr lang="en-US" sz="32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Evokes more questions</a:t>
            </a:r>
          </a:p>
          <a:p>
            <a:r>
              <a:rPr lang="en-US" sz="32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Generates energy &amp; forward movement</a:t>
            </a:r>
            <a:endParaRPr lang="en-US" sz="32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  <a:p>
            <a:r>
              <a:rPr lang="en-US" sz="32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Lingers with participants… touches a chord</a:t>
            </a:r>
            <a:endParaRPr lang="en-US" sz="32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  <a:p>
            <a:r>
              <a:rPr lang="en-US" sz="32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Discerns where learners are at</a:t>
            </a:r>
            <a:endParaRPr lang="en-US" sz="32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8FDB62-27F6-C3E2-9E8C-D16EE618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What makes for a powerful question?</a:t>
            </a:r>
          </a:p>
        </p:txBody>
      </p:sp>
    </p:spTree>
    <p:extLst>
      <p:ext uri="{BB962C8B-B14F-4D97-AF65-F5344CB8AC3E}">
        <p14:creationId xmlns:p14="http://schemas.microsoft.com/office/powerpoint/2010/main" val="41832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3329-D4F4-FDAA-EC26-788C3E98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F206573-19D5-78D4-4358-82C9306AD71A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9FC0FA-0F32-C34E-6A3A-29E376D1B0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881" y="2114918"/>
            <a:ext cx="11808377" cy="3972731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1.Good, better, better still</a:t>
            </a:r>
            <a:endParaRPr lang="en-US" sz="3200" kern="100" dirty="0">
              <a:solidFill>
                <a:schemeClr val="accent3"/>
              </a:solidFill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en-US" sz="32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2. Open, not closed</a:t>
            </a:r>
          </a:p>
          <a:p>
            <a:pPr marL="0" lvl="0" indent="0">
              <a:buNone/>
            </a:pPr>
            <a:r>
              <a:rPr lang="en-US" sz="32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3. Non-judgmental</a:t>
            </a:r>
          </a:p>
          <a:p>
            <a:pPr marL="0" lvl="0" indent="0">
              <a:buNone/>
            </a:pPr>
            <a:r>
              <a:rPr lang="en-US" sz="32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4. Neutral, not negative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51723E0-5E95-34CC-E6CE-F00B7D11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Ways to Ask better awareness questions</a:t>
            </a:r>
          </a:p>
        </p:txBody>
      </p:sp>
    </p:spTree>
    <p:extLst>
      <p:ext uri="{BB962C8B-B14F-4D97-AF65-F5344CB8AC3E}">
        <p14:creationId xmlns:p14="http://schemas.microsoft.com/office/powerpoint/2010/main" val="94115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A5B6F-EF15-FF73-BF6F-F787DE059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81CEFC-9CE6-D605-EED8-4B8CACEA9E02}"/>
              </a:ext>
            </a:extLst>
          </p:cNvPr>
          <p:cNvSpPr/>
          <p:nvPr/>
        </p:nvSpPr>
        <p:spPr>
          <a:xfrm>
            <a:off x="0" y="0"/>
            <a:ext cx="12192000" cy="1650670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06981F-BD2F-B867-B293-0086E463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36" y="391958"/>
            <a:ext cx="11201564" cy="854952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questions to keep asking yourself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4215296-BE51-CD1D-139A-F1D289F89C5D}"/>
              </a:ext>
            </a:extLst>
          </p:cNvPr>
          <p:cNvSpPr txBox="1">
            <a:spLocks/>
          </p:cNvSpPr>
          <p:nvPr/>
        </p:nvSpPr>
        <p:spPr>
          <a:xfrm>
            <a:off x="685636" y="2242159"/>
            <a:ext cx="10892806" cy="448431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spc="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sz="36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 I asking or telling?</a:t>
            </a:r>
          </a:p>
          <a:p>
            <a:pPr marL="742950" indent="-7429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can I make this course/lesson more about them and less about me?</a:t>
            </a:r>
          </a:p>
          <a:p>
            <a:pPr marL="742950" indent="-7429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they tracking with me? Where are they stuck…confused…unengaged?</a:t>
            </a:r>
          </a:p>
          <a:p>
            <a:pPr marL="742950" indent="-7429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sz="3600" dirty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they being transformed? How do I know?</a:t>
            </a:r>
          </a:p>
          <a:p>
            <a:pPr marL="742950" indent="-742950">
              <a:lnSpc>
                <a:spcPct val="100000"/>
              </a:lnSpc>
              <a:spcBef>
                <a:spcPts val="400"/>
              </a:spcBef>
              <a:buAutoNum type="arabicPeriod"/>
            </a:pPr>
            <a:endParaRPr lang="en-US" sz="4400" dirty="0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endParaRPr lang="en-US" sz="4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4A3B1-C320-6C21-6573-473327866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1F05EA-A976-DDF7-24D7-F92C7713E29D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CBBA06-0FEA-433A-614F-6A1D5F5970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881" y="2114918"/>
            <a:ext cx="11808377" cy="3972731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1.What went </a:t>
            </a:r>
            <a:r>
              <a:rPr lang="en-US" sz="3600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W</a:t>
            </a: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ell?</a:t>
            </a:r>
            <a:endParaRPr lang="en-US" sz="3600" kern="100" dirty="0">
              <a:solidFill>
                <a:schemeClr val="accent3"/>
              </a:solidFill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2. What could be </a:t>
            </a:r>
            <a:r>
              <a:rPr lang="en-US" sz="3600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</a:t>
            </a: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mproved?</a:t>
            </a:r>
          </a:p>
          <a:p>
            <a:pPr marL="0" lvl="0" indent="0">
              <a:buNone/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3. What should we do </a:t>
            </a:r>
            <a:r>
              <a:rPr lang="en-US" sz="3600" u="sng" kern="1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N</a:t>
            </a: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ext?</a:t>
            </a:r>
            <a:endParaRPr lang="en-US" sz="36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548ACA-B6CA-DB95-6FB0-DBFC31AC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Evaluating ourselves using a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Segoe UI" panose="020B0502040204020203" pitchFamily="34" charset="0"/>
              </a:rPr>
              <a:t>win</a:t>
            </a:r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24804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C45F2-43C3-11C5-F4A0-31FEA2B6C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A7673B-2284-BEC3-E7B1-2A21B669C9A1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7BF3D8-DC81-AC46-0D1C-1FD1659F01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773" y="2580362"/>
            <a:ext cx="11602485" cy="2705621"/>
          </a:xfrm>
        </p:spPr>
        <p:txBody>
          <a:bodyPr/>
          <a:lstStyle/>
          <a:p>
            <a:pPr marL="605790" lvl="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Gain a deeper appreciation for asking powerful questions</a:t>
            </a:r>
          </a:p>
          <a:p>
            <a:pPr marL="605790" lvl="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Learn what makes for a powerful question</a:t>
            </a:r>
          </a:p>
          <a:p>
            <a:pPr marL="605790" lvl="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ID ways to use more powerful questions in your own teaching/training</a:t>
            </a:r>
            <a:endParaRPr lang="en-US" sz="36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F65479-90E5-4EE3-3AE0-ED475CD6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What Success looks like today</a:t>
            </a:r>
          </a:p>
        </p:txBody>
      </p:sp>
    </p:spTree>
    <p:extLst>
      <p:ext uri="{BB962C8B-B14F-4D97-AF65-F5344CB8AC3E}">
        <p14:creationId xmlns:p14="http://schemas.microsoft.com/office/powerpoint/2010/main" val="7417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D93A1-8741-4892-13FF-D0DAF0C6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8513B2-E19F-D9CB-6557-5783E9C7A4ED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6DC823-45B0-A58B-D91D-4E7C84A5F4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881" y="2114918"/>
            <a:ext cx="11808377" cy="3972731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1.What went </a:t>
            </a:r>
            <a:r>
              <a:rPr lang="en-US" sz="3600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W</a:t>
            </a: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ell?</a:t>
            </a:r>
            <a:endParaRPr lang="en-US" sz="3600" kern="100" dirty="0">
              <a:solidFill>
                <a:schemeClr val="accent3"/>
              </a:solidFill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  <a:p>
            <a:pPr marL="0" lvl="0" indent="0">
              <a:buNone/>
            </a:pP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2. What could be </a:t>
            </a:r>
            <a:r>
              <a:rPr lang="en-US" sz="3600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I</a:t>
            </a:r>
            <a:r>
              <a:rPr lang="en-US" sz="3600" kern="1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mproved?</a:t>
            </a:r>
          </a:p>
          <a:p>
            <a:pPr marL="0" lvl="0" indent="0">
              <a:buNone/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3. What should we do </a:t>
            </a:r>
            <a:r>
              <a:rPr lang="en-US" sz="3600" u="sng" kern="1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N</a:t>
            </a: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ext?</a:t>
            </a:r>
            <a:endParaRPr lang="en-US" sz="3600" kern="100" dirty="0">
              <a:solidFill>
                <a:schemeClr val="accent3"/>
              </a:solidFill>
              <a:effectLst/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B0E53C-D35B-A9C6-0F6E-EAD14481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Evaluate Phil &amp; Craig using a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Segoe UI" panose="020B0502040204020203" pitchFamily="34" charset="0"/>
              </a:rPr>
              <a:t>win</a:t>
            </a:r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4103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47590-6951-F819-E587-A08B12E9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E0E4B07-AA88-0328-1335-6893381876AE}"/>
              </a:ext>
            </a:extLst>
          </p:cNvPr>
          <p:cNvSpPr/>
          <p:nvPr/>
        </p:nvSpPr>
        <p:spPr>
          <a:xfrm>
            <a:off x="0" y="0"/>
            <a:ext cx="12191997" cy="194001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AD647B-46AE-0E68-7886-DAC848A383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1881" y="2114918"/>
            <a:ext cx="11808377" cy="397273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i="1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Elevate your Expertise</a:t>
            </a: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. Register @ </a:t>
            </a:r>
            <a:r>
              <a:rPr lang="en-US" sz="3600" u="sng" kern="100" dirty="0" err="1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gtn.org</a:t>
            </a:r>
            <a:r>
              <a:rPr lang="en-US" sz="3600" u="sng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/elevate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A website built for pastor-trainers:  </a:t>
            </a:r>
            <a:r>
              <a:rPr lang="en-US" sz="3600" u="sng" kern="100" dirty="0" err="1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craigparro.org</a:t>
            </a:r>
            <a:endParaRPr lang="en-US" sz="3600" u="sng" kern="100" dirty="0">
              <a:solidFill>
                <a:schemeClr val="accent3"/>
              </a:solidFill>
              <a:latin typeface="Segoe UI" panose="020B0502040204020203" pitchFamily="34" charset="0"/>
              <a:ea typeface="Helvetica Neue" panose="02000503000000020004" pitchFamily="2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A helpful article: </a:t>
            </a:r>
            <a:r>
              <a:rPr lang="en-US" sz="3600" i="1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The Art of Powerful Questions: Catalyzing Insight, Innovation, and Action, by         </a:t>
            </a:r>
            <a:r>
              <a:rPr lang="en-US" sz="3600" kern="100" dirty="0">
                <a:solidFill>
                  <a:schemeClr val="accent3"/>
                </a:solidFill>
                <a:latin typeface="Segoe UI" panose="020B0502040204020203" pitchFamily="34" charset="0"/>
                <a:ea typeface="Helvetica Neue" panose="02000503000000020004" pitchFamily="2" charset="0"/>
                <a:cs typeface="Segoe UI" panose="020B0502040204020203" pitchFamily="34" charset="0"/>
              </a:rPr>
              <a:t>Vogt, Brown &amp; Isaacs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BCB7E8-6863-C166-FAC4-DAD61938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65"/>
            <a:ext cx="12191998" cy="186604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Segoe UI" panose="020B0502040204020203" pitchFamily="34" charset="0"/>
              </a:rPr>
              <a:t>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23876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87">
      <a:dk1>
        <a:srgbClr val="000000"/>
      </a:dk1>
      <a:lt1>
        <a:srgbClr val="FFFFFF"/>
      </a:lt1>
      <a:dk2>
        <a:srgbClr val="BBAA9C"/>
      </a:dk2>
      <a:lt2>
        <a:srgbClr val="E7E6E6"/>
      </a:lt2>
      <a:accent1>
        <a:srgbClr val="668A60"/>
      </a:accent1>
      <a:accent2>
        <a:srgbClr val="702128"/>
      </a:accent2>
      <a:accent3>
        <a:srgbClr val="46708C"/>
      </a:accent3>
      <a:accent4>
        <a:srgbClr val="BB2606"/>
      </a:accent4>
      <a:accent5>
        <a:srgbClr val="F1910F"/>
      </a:accent5>
      <a:accent6>
        <a:srgbClr val="FBD5AD"/>
      </a:accent6>
      <a:hlink>
        <a:srgbClr val="6F2127"/>
      </a:hlink>
      <a:folHlink>
        <a:srgbClr val="BB2606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302</Words>
  <Application>Microsoft Macintosh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UI</vt:lpstr>
      <vt:lpstr>Segoe UI Light</vt:lpstr>
      <vt:lpstr>Segoe UI Semibold</vt:lpstr>
      <vt:lpstr>Office Theme</vt:lpstr>
      <vt:lpstr>LEARNING TO ASK POWERFUL QUESTIONS</vt:lpstr>
      <vt:lpstr>What Success looks like today</vt:lpstr>
      <vt:lpstr>What makes for a powerful question?</vt:lpstr>
      <vt:lpstr>Ways to Ask better awareness questions</vt:lpstr>
      <vt:lpstr>questions to keep asking yourself</vt:lpstr>
      <vt:lpstr>Evaluating ourselves using a win process</vt:lpstr>
      <vt:lpstr>What Success looks like today</vt:lpstr>
      <vt:lpstr>Evaluate Phil &amp; Craig using a win process</vt:lpstr>
      <vt:lpstr>Other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2025-03-17T22:21:25Z</cp:lastPrinted>
  <dcterms:created xsi:type="dcterms:W3CDTF">2023-02-03T18:15:18Z</dcterms:created>
  <dcterms:modified xsi:type="dcterms:W3CDTF">2025-05-08T22:05:43Z</dcterms:modified>
</cp:coreProperties>
</file>