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633" r:id="rId3"/>
    <p:sldId id="634" r:id="rId4"/>
    <p:sldId id="632" r:id="rId5"/>
    <p:sldId id="636" r:id="rId6"/>
    <p:sldId id="637" r:id="rId7"/>
    <p:sldId id="639" r:id="rId8"/>
    <p:sldId id="645" r:id="rId9"/>
    <p:sldId id="643" r:id="rId10"/>
    <p:sldId id="62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7272"/>
    <a:srgbClr val="BDA07D"/>
    <a:srgbClr val="3E7090"/>
    <a:srgbClr val="006230"/>
    <a:srgbClr val="035695"/>
    <a:srgbClr val="685135"/>
    <a:srgbClr val="F5F9F9"/>
    <a:srgbClr val="93A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8" autoAdjust="0"/>
    <p:restoredTop sz="94675" autoAdjust="0"/>
  </p:normalViewPr>
  <p:slideViewPr>
    <p:cSldViewPr snapToGrid="0">
      <p:cViewPr varScale="1">
        <p:scale>
          <a:sx n="81" d="100"/>
          <a:sy n="81" d="100"/>
        </p:scale>
        <p:origin x="27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AF03AE-1CC2-475F-B909-50970E969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3C45E-73BA-4C86-A24F-A5006B4E7B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A4CE-17BB-4BB2-AC7B-97495293E2AC}" type="datetimeFigureOut">
              <a:rPr lang="en-US" smtClean="0"/>
              <a:t>4/10/25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DB874-DF6A-4AFA-8055-4AD7EE4CE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7078F-04CB-4625-B536-5BCAA2EC6C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EF92D-82DD-4142-BCE8-036B91487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7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6C8F5-2FDA-4718-81AA-24F4816BBD56}" type="datetimeFigureOut">
              <a:rPr lang="en-US" smtClean="0"/>
              <a:t>4/10/25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EC616-C518-4358-9496-6C33B2F5F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2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1200" dirty="0"/>
              <a:t>Start Recording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1200" dirty="0"/>
              <a:t>Huge, complex topic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1200" dirty="0"/>
              <a:t>A group effort…Thanks Carl Green, Jim Baugh, Larry Meeker, Paul </a:t>
            </a:r>
            <a:r>
              <a:rPr lang="en-US" sz="1200" dirty="0" err="1"/>
              <a:t>Madson</a:t>
            </a:r>
            <a:r>
              <a:rPr lang="en-US" sz="1200" dirty="0"/>
              <a:t>, Doug </a:t>
            </a:r>
            <a:r>
              <a:rPr lang="en-US" sz="1200" dirty="0" err="1"/>
              <a:t>Vinez</a:t>
            </a:r>
            <a:r>
              <a:rPr lang="en-US" sz="1200" dirty="0"/>
              <a:t>, Phil Graf, Linus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EC616-C518-4358-9496-6C33B2F5FA5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5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1200" dirty="0"/>
              <a:t>Start Recording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1200" dirty="0"/>
              <a:t>Huge, complex topic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1200" dirty="0"/>
              <a:t>A group effort…Thanks Carl Green, Jim Baugh, Larry Meeker, Paul </a:t>
            </a:r>
            <a:r>
              <a:rPr lang="en-US" sz="1200" dirty="0" err="1"/>
              <a:t>Madson</a:t>
            </a:r>
            <a:r>
              <a:rPr lang="en-US" sz="1200" dirty="0"/>
              <a:t>, Doug </a:t>
            </a:r>
            <a:r>
              <a:rPr lang="en-US" sz="1200" dirty="0" err="1"/>
              <a:t>Vinez</a:t>
            </a:r>
            <a:r>
              <a:rPr lang="en-US" sz="1200" dirty="0"/>
              <a:t>, Phil Graf, Linus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EC616-C518-4358-9496-6C33B2F5FA5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5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2488" y="950976"/>
            <a:ext cx="5239512" cy="4965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EEBC2D4-4F41-249E-7141-E0E12113CE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346" y="0"/>
            <a:ext cx="28956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780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65D0-3E91-45C0-BC6C-CC7BFE58B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3429000"/>
            <a:ext cx="3097320" cy="978408"/>
          </a:xfrm>
          <a:prstGeom prst="rect">
            <a:avLst/>
          </a:prstGeom>
        </p:spPr>
        <p:txBody>
          <a:bodyPr anchor="ctr"/>
          <a:lstStyle>
            <a:lvl1pPr algn="l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651A5D-2C86-4900-A248-8559E39BDA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0510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5F84479-AB5A-4587-BAAF-A05E52224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700" y="2854660"/>
            <a:ext cx="4749800" cy="2129971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cap="none" spc="50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D8D3253-3A08-4F2F-B6B3-607BBC6B33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3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220C40-4EC0-BFB1-D615-1455BA15A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684897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B9A4D3-8D91-4865-B422-5F60885A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592874" y="3684898"/>
            <a:ext cx="9006253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0ECDAF5-DEB9-4A0C-9165-6ED23184A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5435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EA1AD-EC70-422F-BADD-FCA14BF9D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28750" y="3520775"/>
            <a:ext cx="328246" cy="328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4996E-63EA-4C88-816A-3AE158BB5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80314" y="3520775"/>
            <a:ext cx="328246" cy="3282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09893-F9A1-4FA2-A462-C1C443EC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31878" y="3520775"/>
            <a:ext cx="328246" cy="3282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FBC17-744B-4367-90B4-20C9CDBD1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83442" y="3520775"/>
            <a:ext cx="328246" cy="3282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D6CCE-53EA-424C-A29B-35A77F7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35004" y="3520775"/>
            <a:ext cx="328246" cy="3282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ADC218-9303-4431-8BD2-4D5F9C19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2964383"/>
            <a:ext cx="0" cy="41571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724929-97F8-4988-BD69-D86CAA695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1" y="2964383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0FEF08-1FB7-46B4-AB6B-D672A96A7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599127" y="2964383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8BA510CE-108D-434A-9BE7-BE6712175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00414708-82D0-44BF-8CBD-2D165A385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272F07D4-1C66-4FA2-8361-FC6267F177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0216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432C0CF3-19F3-4C10-9EEC-BA5E5F3FD2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0216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4A3A0AFC-7EB9-4059-8C59-C42379BA92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73340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417F27A8-21AF-48E6-8A67-65C9920A30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3340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26C8D2A-15B8-4AB1-83F7-74DB0A35CC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6736" y="4398264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07311D06-DEA1-4811-AC58-E3B935DC5A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6736" y="4917263"/>
            <a:ext cx="2251562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23AC1CF6-E394-4A35-A634-F187E005A4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784" y="4398264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3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F72BEB0-9B11-4205-B9FC-10E5201C81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1784" y="4917263"/>
            <a:ext cx="2251562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E574CD7-C8A6-4F56-81B4-F72FB22E0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44715" y="3977431"/>
            <a:ext cx="0" cy="41571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0FC7994-2504-4FF9-81F5-24405FEF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47565" y="3977431"/>
            <a:ext cx="0" cy="41571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83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layout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101351-79F8-4AD7-A22B-E7AFB1C69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9A49BC-8099-40DE-8210-5A1CBAA42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B7BBE6-4278-4E33-9044-72A2E0C0E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8564" y="1585733"/>
            <a:ext cx="2065188" cy="39959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549E-0E7C-4599-B51C-97AA7E52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32832" y="1585733"/>
            <a:ext cx="2065188" cy="39959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7C507F-AD4D-47B6-88C3-C1D0154FB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3405" y="1585733"/>
            <a:ext cx="2065188" cy="399591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0266B1-BBD1-44C0-8D4C-4E651D32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3980" y="1585733"/>
            <a:ext cx="2065188" cy="399591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1BB1CE-E3FA-4E7F-A54B-3FB67509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1052" y="1585733"/>
            <a:ext cx="2065188" cy="39959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5D11F63-A3DB-4EB1-9148-6E8C6678D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843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normalizeH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96E63495-7407-4360-95F6-82D0C6881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7843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3A879552-0B9C-48EC-8D07-A24DB252D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111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8337BD60-5C54-4FEC-A9D6-5C29EB947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2111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25F7073D-87C3-473A-9A04-748C3F682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2684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5CB2BF3B-6E9D-4A28-A938-C9CC9E4964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2684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4E179CD-2F9C-44FA-813E-253ACC4A97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13259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34D58360-D7DD-4F33-A29E-5F4835C2DC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3259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AA5A81E7-83B9-4A30-9A57-98FFF2716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0331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C45C6D3E-88B9-42D5-9A94-6D2B9CA3C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30331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37453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A750E0F3-3708-7BB7-7A9E-123ED3BAC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D283EBF-8FBA-4A7A-9DCE-23E0BF7F6A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9848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8D76D02-A6E3-446F-B85B-CAD9ED0641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664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0954B1A-CAD7-4645-A1B3-1A5EFD54C9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664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D517EAC0-89E0-4247-B048-92F65C868A7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236976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F5710E0-5399-4C8A-9D92-390195CB6F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792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19883F1-27DD-46A1-AD71-3AE142560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07792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7847BEB8-AC95-445E-AFB4-34B7658BB99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04104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2B5CAB5-1932-4DC0-BBBD-8ABA7C5D5D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4920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248F87C-2911-41CB-A4BD-6ECD4E13B8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74920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7" name="Picture Placeholder 9">
            <a:extLst>
              <a:ext uri="{FF2B5EF4-FFF2-40B4-BE49-F238E27FC236}">
                <a16:creationId xmlns:a16="http://schemas.microsoft.com/office/drawing/2014/main" id="{7B6B3681-1E21-44DA-AADA-F5E638A8742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571232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2D88AD4B-15C6-42C2-B9A5-BD645DA67D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42048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D79E337C-DD94-4BC6-9F28-69AC04CD2B3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42048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026B0125-C5D1-4397-BA37-9D1FCB7DA71E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738360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A57BE95A-45E1-4F78-9162-0D9005657D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409176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EF2F2B86-E2A2-406A-9EED-2FBD660179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409176" y="5431536"/>
            <a:ext cx="2069690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EAB4BA-80BD-7371-B929-19121B20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444748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5AB06E-DF62-F8F9-5394-965FE9EF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88188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99703C-0E17-F953-C69A-F4BE3C334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9959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4C6290-D338-8FBA-9D0B-CAF45DE68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9717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04D8C7-8727-8343-DFC8-E415C809B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78565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1314"/>
            <a:ext cx="12192000" cy="3806686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29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502920"/>
            <a:ext cx="5010912" cy="1627632"/>
          </a:xfrm>
          <a:prstGeom prst="rect">
            <a:avLst/>
          </a:prstGeom>
          <a:noFill/>
        </p:spPr>
        <p:txBody>
          <a:bodyPr lIns="91440" tIns="45720" rIns="91440" bIns="45720" anchor="t" anchorCtr="0"/>
          <a:lstStyle>
            <a:lvl1pPr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8C8EB8A-A968-4E47-AE69-9A01E7717E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68496" y="2752344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90288" y="1911096"/>
            <a:ext cx="2350008" cy="99669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lIns="1371600" bIns="365760" anchor="ctr"/>
          <a:lstStyle>
            <a:lvl1pPr marL="0" indent="0" algn="l">
              <a:buNone/>
              <a:defRPr sz="2000" i="0" cap="none" spc="200" baseline="0">
                <a:noFill/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F8DE9-CF33-BBAF-FFA6-1487D09E6B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46136" y="0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37F6F0D-FCD4-63B1-5371-FFB63A75BB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46136" y="3602736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7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A62FB8A-A588-91BB-620B-64E5D2090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9DAAC-E781-43E6-913C-893B8D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655546"/>
            <a:ext cx="12192001" cy="5202454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6584" y="2276856"/>
            <a:ext cx="2743200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D9CE0F4-78C6-4BD6-9C58-FDFC16FF0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86584" y="2916936"/>
            <a:ext cx="2743200" cy="256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2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B499BD94-B24B-4B23-9B87-81DF413EA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0" y="2276856"/>
            <a:ext cx="2743200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BC5A941-8EB4-4D4B-9671-6B8FA6447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0" y="2916936"/>
            <a:ext cx="2743200" cy="256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2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C76B36E-858A-1EFF-2A70-C8D5ADDC0C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777FD6-2BEA-C70A-1C6D-8885D53E9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2470543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ABE26A-0746-BC10-0802-C29EAD6C2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968402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179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4/10/25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6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1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7" r:id="rId4"/>
    <p:sldLayoutId id="2147483656" r:id="rId5"/>
    <p:sldLayoutId id="2147483652" r:id="rId6"/>
    <p:sldLayoutId id="2147483658" r:id="rId7"/>
    <p:sldLayoutId id="2147483665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13005"/>
            <a:ext cx="5465254" cy="2916195"/>
          </a:xfrm>
        </p:spPr>
        <p:txBody>
          <a:bodyPr/>
          <a:lstStyle/>
          <a:p>
            <a:pPr algn="ctr"/>
            <a:r>
              <a:rPr lang="en-US" sz="3800" b="1" dirty="0"/>
              <a:t>Training Trainers: </a:t>
            </a:r>
            <a:r>
              <a:rPr lang="en-US" sz="3200" dirty="0"/>
              <a:t>Making 2 Timothy 2:2 </a:t>
            </a:r>
            <a:br>
              <a:rPr lang="en-US" sz="3200" dirty="0"/>
            </a:br>
            <a:r>
              <a:rPr lang="en-US" sz="3200" dirty="0"/>
              <a:t>a reality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94A06-38B8-4C8F-ABF0-FB763704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638" y="5568698"/>
            <a:ext cx="5266950" cy="832102"/>
          </a:xfrm>
        </p:spPr>
        <p:txBody>
          <a:bodyPr/>
          <a:lstStyle/>
          <a:p>
            <a:pPr algn="ctr"/>
            <a:r>
              <a:rPr lang="en-US" dirty="0"/>
              <a:t>CRAIG PARRO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3C29D19-2732-6417-E1C3-8F45563C28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10428" r="33319"/>
          <a:stretch/>
        </p:blipFill>
        <p:spPr>
          <a:xfrm>
            <a:off x="8467946" y="946404"/>
            <a:ext cx="3724054" cy="4965192"/>
          </a:xfr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7C1019-D992-06C7-BBAF-C153A2F43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65255" y="142102"/>
            <a:ext cx="2965024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06E46-49EB-CDB4-C79B-6D3F2182F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620AA4-0B26-A72C-2876-76C3C09CAD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CC6093E-EE21-45BA-0626-8E756B533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118" y="1880118"/>
            <a:ext cx="3097763" cy="309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1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8C3C7211-37AE-55AE-9124-0F8D0603E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871" y="1651832"/>
            <a:ext cx="12192000" cy="3249534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&gt;&gt;&gt;What </a:t>
            </a:r>
            <a:r>
              <a:rPr lang="en-US" b="1" dirty="0"/>
              <a:t>“success” looks like today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219200"/>
            <a:ext cx="10804072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By God’s grace, you will…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r>
              <a:rPr lang="en-US" sz="2600" b="1" dirty="0"/>
              <a:t>Better understand barriers to a </a:t>
            </a:r>
            <a:r>
              <a:rPr lang="en-US" sz="2600" b="1" i="1" dirty="0"/>
              <a:t>Train-the-Trainers </a:t>
            </a:r>
            <a:r>
              <a:rPr lang="en-US" sz="2600" b="1" dirty="0"/>
              <a:t>strategy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600" b="1" dirty="0"/>
              <a:t>Evaluate your own </a:t>
            </a:r>
            <a:r>
              <a:rPr lang="en-US" sz="2600" b="1" i="1" dirty="0"/>
              <a:t>Train-the-Trainers</a:t>
            </a:r>
            <a:r>
              <a:rPr lang="en-US" sz="2600" b="1" dirty="0"/>
              <a:t> mindset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600" b="1" dirty="0"/>
              <a:t>Identify next steps to develop/deepen a </a:t>
            </a:r>
            <a:r>
              <a:rPr lang="en-US" sz="2600" b="1" i="1" dirty="0"/>
              <a:t>Train-the-Trainers</a:t>
            </a:r>
            <a:r>
              <a:rPr lang="en-US" sz="2600" b="1" dirty="0"/>
              <a:t> approach in your context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07696DB9-B6E4-3DC5-536D-21255BF1C7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43420" b="43420"/>
          <a:stretch/>
        </p:blipFill>
        <p:spPr/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4D1BB2-5AF0-45C7-FFFB-6CDB3F69AB7E}"/>
              </a:ext>
            </a:extLst>
          </p:cNvPr>
          <p:cNvCxnSpPr/>
          <p:nvPr/>
        </p:nvCxnSpPr>
        <p:spPr>
          <a:xfrm>
            <a:off x="435429" y="1219200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E232E21-4F0F-E8ED-3453-0E57EFA6FF52}"/>
              </a:ext>
            </a:extLst>
          </p:cNvPr>
          <p:cNvSpPr txBox="1"/>
          <p:nvPr/>
        </p:nvSpPr>
        <p:spPr>
          <a:xfrm>
            <a:off x="2372497" y="679622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2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8C3C7211-37AE-55AE-9124-0F8D0603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75"/>
            <a:ext cx="12192000" cy="4591266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A framework for developing trainers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28" y="1643741"/>
            <a:ext cx="11092544" cy="3651267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2400" b="1" dirty="0"/>
              <a:t>The Why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2400" b="1" dirty="0"/>
              <a:t>The Mindset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2400" b="1" dirty="0"/>
              <a:t>The Who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2400" b="1" dirty="0"/>
              <a:t>The How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2400" b="1" dirty="0"/>
              <a:t>The Results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07696DB9-B6E4-3DC5-536D-21255BF1C7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3420" b="43420"/>
          <a:stretch/>
        </p:blipFill>
        <p:spPr/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4D1BB2-5AF0-45C7-FFFB-6CDB3F69AB7E}"/>
              </a:ext>
            </a:extLst>
          </p:cNvPr>
          <p:cNvCxnSpPr/>
          <p:nvPr/>
        </p:nvCxnSpPr>
        <p:spPr>
          <a:xfrm>
            <a:off x="440872" y="1196975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6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8C3C7211-37AE-55AE-9124-0F8D0603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75"/>
            <a:ext cx="12192000" cy="4591266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498928"/>
            <a:ext cx="11501198" cy="567872"/>
          </a:xfrm>
        </p:spPr>
        <p:txBody>
          <a:bodyPr/>
          <a:lstStyle/>
          <a:p>
            <a:r>
              <a:rPr lang="en-US" sz="2800" b="1" dirty="0"/>
              <a:t>The mindset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28" y="2248931"/>
            <a:ext cx="11092544" cy="281733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b="1" dirty="0">
                <a:cs typeface="Segoe UI" panose="020B0502040204020203" pitchFamily="34" charset="0"/>
              </a:rPr>
              <a:t>What keeps </a:t>
            </a:r>
            <a:r>
              <a:rPr lang="en-US" sz="2400" b="1" i="1" dirty="0">
                <a:cs typeface="Segoe UI" panose="020B0502040204020203" pitchFamily="34" charset="0"/>
              </a:rPr>
              <a:t>developing trainers </a:t>
            </a:r>
            <a:r>
              <a:rPr lang="en-US" sz="2400" b="1" dirty="0">
                <a:cs typeface="Segoe UI" panose="020B0502040204020203" pitchFamily="34" charset="0"/>
              </a:rPr>
              <a:t>from being our priority?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b="1" dirty="0">
                <a:cs typeface="Segoe UI" panose="020B0502040204020203" pitchFamily="34" charset="0"/>
              </a:rPr>
              <a:t>Are we willing &amp; able to make the relational investment?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b="1" dirty="0">
                <a:cs typeface="Segoe UI" panose="020B0502040204020203" pitchFamily="34" charset="0"/>
              </a:rPr>
              <a:t>Are we pursuing a partnership of equals?</a:t>
            </a:r>
          </a:p>
        </p:txBody>
      </p:sp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07696DB9-B6E4-3DC5-536D-21255BF1C7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3420" b="43420"/>
          <a:stretch/>
        </p:blipFill>
        <p:spPr/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4D1BB2-5AF0-45C7-FFFB-6CDB3F69AB7E}"/>
              </a:ext>
            </a:extLst>
          </p:cNvPr>
          <p:cNvCxnSpPr/>
          <p:nvPr/>
        </p:nvCxnSpPr>
        <p:spPr>
          <a:xfrm>
            <a:off x="435429" y="1219200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3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8C3C7211-37AE-55AE-9124-0F8D0603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75"/>
            <a:ext cx="12192000" cy="4591266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498928"/>
            <a:ext cx="11501198" cy="567872"/>
          </a:xfrm>
        </p:spPr>
        <p:txBody>
          <a:bodyPr/>
          <a:lstStyle/>
          <a:p>
            <a:r>
              <a:rPr lang="en-US" sz="2800" b="1" dirty="0"/>
              <a:t>The WHO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28" y="1742315"/>
            <a:ext cx="11092544" cy="332395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12800" b="1" dirty="0"/>
              <a:t>Do we have the right partner?</a:t>
            </a:r>
          </a:p>
          <a:p>
            <a:r>
              <a:rPr lang="en-US" sz="12800" b="1" dirty="0"/>
              <a:t>  </a:t>
            </a:r>
            <a:endParaRPr lang="en-US" sz="12800" dirty="0"/>
          </a:p>
          <a:p>
            <a:r>
              <a:rPr lang="en-US" sz="12800" b="1" dirty="0"/>
              <a:t>Have we/they chosen the right participants?</a:t>
            </a:r>
          </a:p>
          <a:p>
            <a:endParaRPr lang="en-US" sz="12800" b="1" dirty="0"/>
          </a:p>
          <a:p>
            <a:r>
              <a:rPr lang="en-US" sz="12800" b="1" dirty="0"/>
              <a:t>Have we identified the few to focus on?  </a:t>
            </a:r>
            <a:endParaRPr lang="en-US" sz="12800" dirty="0"/>
          </a:p>
          <a:p>
            <a:r>
              <a:rPr lang="en-US" sz="12800" b="1" dirty="0"/>
              <a:t> </a:t>
            </a:r>
            <a:endParaRPr lang="en-US" sz="12800" dirty="0"/>
          </a:p>
          <a:p>
            <a:r>
              <a:rPr lang="en-US" sz="12800" b="1" dirty="0"/>
              <a:t> </a:t>
            </a:r>
            <a:endParaRPr lang="en-US" sz="12800" dirty="0"/>
          </a:p>
          <a:p>
            <a:r>
              <a:rPr lang="en-US" b="1" dirty="0"/>
              <a:t> 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07696DB9-B6E4-3DC5-536D-21255BF1C7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3420" b="43420"/>
          <a:stretch/>
        </p:blipFill>
        <p:spPr/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4D1BB2-5AF0-45C7-FFFB-6CDB3F69AB7E}"/>
              </a:ext>
            </a:extLst>
          </p:cNvPr>
          <p:cNvCxnSpPr/>
          <p:nvPr/>
        </p:nvCxnSpPr>
        <p:spPr>
          <a:xfrm>
            <a:off x="435429" y="1219200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67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8C3C7211-37AE-55AE-9124-0F8D0603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75"/>
            <a:ext cx="12192000" cy="4591266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498928"/>
            <a:ext cx="11501198" cy="567872"/>
          </a:xfrm>
        </p:spPr>
        <p:txBody>
          <a:bodyPr/>
          <a:lstStyle/>
          <a:p>
            <a:r>
              <a:rPr lang="en-US" sz="2800" b="1" dirty="0"/>
              <a:t>The how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28" y="1196975"/>
            <a:ext cx="11092544" cy="4363851"/>
          </a:xfrm>
        </p:spPr>
        <p:txBody>
          <a:bodyPr>
            <a:normAutofit fontScale="25000" lnSpcReduction="20000"/>
          </a:bodyPr>
          <a:lstStyle/>
          <a:p>
            <a:endParaRPr lang="en-US" sz="2400" b="1" dirty="0"/>
          </a:p>
          <a:p>
            <a:r>
              <a:rPr lang="en-US" sz="12800" b="1" dirty="0"/>
              <a:t> Do we have a solid plan to develop trainers?</a:t>
            </a:r>
          </a:p>
          <a:p>
            <a:r>
              <a:rPr lang="en-US" sz="12800" b="1" dirty="0"/>
              <a:t> </a:t>
            </a:r>
          </a:p>
          <a:p>
            <a:r>
              <a:rPr lang="en-US" sz="12800" b="1" dirty="0"/>
              <a:t> Is our curriculum and training process easily</a:t>
            </a:r>
          </a:p>
          <a:p>
            <a:pPr lvl="0"/>
            <a:r>
              <a:rPr lang="en-US" sz="12800" b="1" dirty="0"/>
              <a:t> transferable?</a:t>
            </a:r>
          </a:p>
          <a:p>
            <a:r>
              <a:rPr lang="en-US" sz="12800" b="1" dirty="0"/>
              <a:t> </a:t>
            </a:r>
          </a:p>
          <a:p>
            <a:r>
              <a:rPr lang="en-US" sz="12800" b="1" dirty="0"/>
              <a:t>Is multiplication sustainable?</a:t>
            </a:r>
          </a:p>
          <a:p>
            <a:endParaRPr lang="en-US" sz="12800" b="1" dirty="0"/>
          </a:p>
          <a:p>
            <a:pPr lvl="0"/>
            <a:r>
              <a:rPr lang="en-US" sz="12800" b="1" dirty="0"/>
              <a:t>Are we casting a compelling vision and creating</a:t>
            </a:r>
          </a:p>
          <a:p>
            <a:pPr lvl="0"/>
            <a:r>
              <a:rPr lang="en-US" sz="12800" b="1" dirty="0"/>
              <a:t> clear expectations for multiplication? </a:t>
            </a:r>
          </a:p>
          <a:p>
            <a:endParaRPr lang="en-US" sz="12800" dirty="0"/>
          </a:p>
          <a:p>
            <a:endParaRPr lang="en-US" sz="2400" dirty="0"/>
          </a:p>
          <a:p>
            <a:pPr lvl="1"/>
            <a:endParaRPr lang="en-US" sz="24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07696DB9-B6E4-3DC5-536D-21255BF1C7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3420" b="43420"/>
          <a:stretch/>
        </p:blipFill>
        <p:spPr/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4D1BB2-5AF0-45C7-FFFB-6CDB3F69AB7E}"/>
              </a:ext>
            </a:extLst>
          </p:cNvPr>
          <p:cNvCxnSpPr/>
          <p:nvPr/>
        </p:nvCxnSpPr>
        <p:spPr>
          <a:xfrm>
            <a:off x="435429" y="1219200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23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8C3C7211-37AE-55AE-9124-0F8D0603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75"/>
            <a:ext cx="12192000" cy="4591266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498928"/>
            <a:ext cx="11501198" cy="567872"/>
          </a:xfrm>
        </p:spPr>
        <p:txBody>
          <a:bodyPr/>
          <a:lstStyle/>
          <a:p>
            <a:r>
              <a:rPr lang="en-US" sz="2800" b="1" dirty="0"/>
              <a:t>The 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28" y="1241426"/>
            <a:ext cx="11092544" cy="4394411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 </a:t>
            </a:r>
            <a:endParaRPr lang="en-US" sz="2400" dirty="0"/>
          </a:p>
          <a:p>
            <a:r>
              <a:rPr lang="en-US" sz="11200" b="1" dirty="0"/>
              <a:t>Do we have robust feedback loops to monitor</a:t>
            </a:r>
          </a:p>
          <a:p>
            <a:r>
              <a:rPr lang="en-US" sz="11200" b="1" dirty="0"/>
              <a:t> progress and identify problems? </a:t>
            </a:r>
          </a:p>
          <a:p>
            <a:endParaRPr lang="en-US" sz="11200" b="1" dirty="0"/>
          </a:p>
          <a:p>
            <a:r>
              <a:rPr lang="en-US" sz="11200" b="1" dirty="0"/>
              <a:t>Are participants being transformed?</a:t>
            </a:r>
          </a:p>
          <a:p>
            <a:endParaRPr lang="en-US" sz="11200" dirty="0"/>
          </a:p>
          <a:p>
            <a:r>
              <a:rPr lang="en-US" sz="11200" b="1" dirty="0"/>
              <a:t>Is their capacity and confidence to handle God’s Word    growing? </a:t>
            </a:r>
          </a:p>
          <a:p>
            <a:endParaRPr lang="en-US" sz="11200" b="1" dirty="0"/>
          </a:p>
          <a:p>
            <a:r>
              <a:rPr lang="en-US" sz="11200" b="1" dirty="0"/>
              <a:t>How widely and effectively are they multiplying the training? </a:t>
            </a:r>
          </a:p>
          <a:p>
            <a:endParaRPr lang="en-US" sz="14400" dirty="0"/>
          </a:p>
          <a:p>
            <a:endParaRPr lang="en-US" sz="14400" dirty="0"/>
          </a:p>
          <a:p>
            <a:pPr lvl="0"/>
            <a:endParaRPr lang="en-US" sz="14400" dirty="0"/>
          </a:p>
          <a:p>
            <a:r>
              <a:rPr lang="en-US" b="1" dirty="0"/>
              <a:t> 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07696DB9-B6E4-3DC5-536D-21255BF1C7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3420" b="43420"/>
          <a:stretch/>
        </p:blipFill>
        <p:spPr/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4D1BB2-5AF0-45C7-FFFB-6CDB3F69AB7E}"/>
              </a:ext>
            </a:extLst>
          </p:cNvPr>
          <p:cNvCxnSpPr/>
          <p:nvPr/>
        </p:nvCxnSpPr>
        <p:spPr>
          <a:xfrm>
            <a:off x="435429" y="1219200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98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8C3C7211-37AE-55AE-9124-0F8D0603E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871" y="1651832"/>
            <a:ext cx="12192000" cy="3249534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“success” looks like today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219200"/>
            <a:ext cx="10804072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By God’s grace, you will…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r>
              <a:rPr lang="en-US" sz="2600" b="1" dirty="0"/>
              <a:t>Better understand barriers to a </a:t>
            </a:r>
            <a:r>
              <a:rPr lang="en-US" sz="2600" b="1" i="1" dirty="0"/>
              <a:t>Train-the-Trainers </a:t>
            </a:r>
            <a:r>
              <a:rPr lang="en-US" sz="2600" b="1" dirty="0"/>
              <a:t>strategy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600" b="1" dirty="0"/>
              <a:t>Evaluate your own </a:t>
            </a:r>
            <a:r>
              <a:rPr lang="en-US" sz="2600" b="1" i="1" dirty="0"/>
              <a:t>Train-the-Trainers</a:t>
            </a:r>
            <a:r>
              <a:rPr lang="en-US" sz="2600" b="1" dirty="0"/>
              <a:t> mindset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600" b="1" dirty="0"/>
              <a:t>Identify next steps to develop/deepen a </a:t>
            </a:r>
            <a:r>
              <a:rPr lang="en-US" sz="2600" b="1" i="1" dirty="0"/>
              <a:t>Train-the-Trainers</a:t>
            </a:r>
            <a:r>
              <a:rPr lang="en-US" sz="2600" b="1" dirty="0"/>
              <a:t> approach in your context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07696DB9-B6E4-3DC5-536D-21255BF1C7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43420" b="43420"/>
          <a:stretch/>
        </p:blipFill>
        <p:spPr/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4D1BB2-5AF0-45C7-FFFB-6CDB3F69AB7E}"/>
              </a:ext>
            </a:extLst>
          </p:cNvPr>
          <p:cNvCxnSpPr/>
          <p:nvPr/>
        </p:nvCxnSpPr>
        <p:spPr>
          <a:xfrm>
            <a:off x="435429" y="1219200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7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8C3C7211-37AE-55AE-9124-0F8D0603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75"/>
            <a:ext cx="12192000" cy="4591266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498928"/>
            <a:ext cx="11501198" cy="567872"/>
          </a:xfrm>
        </p:spPr>
        <p:txBody>
          <a:bodyPr/>
          <a:lstStyle/>
          <a:p>
            <a:r>
              <a:rPr lang="en-US" sz="2800" b="1" dirty="0"/>
              <a:t>FEEDBACK FOR TODAY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28" y="1507524"/>
            <a:ext cx="11092544" cy="41283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 </a:t>
            </a:r>
            <a:endParaRPr lang="en-US" sz="2400" dirty="0"/>
          </a:p>
          <a:p>
            <a:r>
              <a:rPr lang="en-US" dirty="0"/>
              <a:t> </a:t>
            </a:r>
            <a:endParaRPr lang="en-US" sz="2400" dirty="0"/>
          </a:p>
          <a:p>
            <a:pPr marL="1143000" lvl="0" indent="-1143000">
              <a:buFont typeface="Arial" panose="020B0604020202020204" pitchFamily="34" charset="0"/>
              <a:buChar char="•"/>
            </a:pPr>
            <a:r>
              <a:rPr lang="en-US" sz="3500" b="1" dirty="0"/>
              <a:t>What are 1-2 take-aways for you?</a:t>
            </a:r>
          </a:p>
          <a:p>
            <a:pPr marL="1143000" lvl="0" indent="-1143000">
              <a:buFont typeface="Arial" panose="020B0604020202020204" pitchFamily="34" charset="0"/>
              <a:buChar char="•"/>
            </a:pPr>
            <a:r>
              <a:rPr lang="en-US" sz="3500" b="1" dirty="0"/>
              <a:t>Which questions would you like to explore more fully?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3500" b="1" dirty="0"/>
              <a:t>What could have been more helpful or improved?</a:t>
            </a:r>
          </a:p>
          <a:p>
            <a:pPr lvl="0"/>
            <a:endParaRPr lang="en-US" sz="3500" b="1" dirty="0"/>
          </a:p>
          <a:p>
            <a:pPr lvl="0"/>
            <a:r>
              <a:rPr lang="en-US" b="1" dirty="0"/>
              <a:t> 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07696DB9-B6E4-3DC5-536D-21255BF1C7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3420" b="43420"/>
          <a:stretch/>
        </p:blipFill>
        <p:spPr/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4D1BB2-5AF0-45C7-FFFB-6CDB3F69AB7E}"/>
              </a:ext>
            </a:extLst>
          </p:cNvPr>
          <p:cNvCxnSpPr/>
          <p:nvPr/>
        </p:nvCxnSpPr>
        <p:spPr>
          <a:xfrm>
            <a:off x="435429" y="1219200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97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87">
      <a:dk1>
        <a:srgbClr val="000000"/>
      </a:dk1>
      <a:lt1>
        <a:srgbClr val="FFFFFF"/>
      </a:lt1>
      <a:dk2>
        <a:srgbClr val="BBAA9C"/>
      </a:dk2>
      <a:lt2>
        <a:srgbClr val="E7E6E6"/>
      </a:lt2>
      <a:accent1>
        <a:srgbClr val="668A60"/>
      </a:accent1>
      <a:accent2>
        <a:srgbClr val="702128"/>
      </a:accent2>
      <a:accent3>
        <a:srgbClr val="46708C"/>
      </a:accent3>
      <a:accent4>
        <a:srgbClr val="BB2606"/>
      </a:accent4>
      <a:accent5>
        <a:srgbClr val="F1910F"/>
      </a:accent5>
      <a:accent6>
        <a:srgbClr val="FBD5AD"/>
      </a:accent6>
      <a:hlink>
        <a:srgbClr val="6F2127"/>
      </a:hlink>
      <a:folHlink>
        <a:srgbClr val="BB2606"/>
      </a:folHlink>
    </a:clrScheme>
    <a:fontScheme name="Custom 24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stal_Presentation_TM33468121_Win32_JC_SL_v3" id="{EB91EBED-606F-4526-98F2-0BC37D122083}" vid="{0066A017-97AF-4FCB-BD31-68FEF3C011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349</Words>
  <Application>Microsoft Macintosh PowerPoint</Application>
  <PresentationFormat>Widescreen</PresentationFormat>
  <Paragraphs>73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Segoe UI</vt:lpstr>
      <vt:lpstr>Segoe UI Light</vt:lpstr>
      <vt:lpstr>Office Theme</vt:lpstr>
      <vt:lpstr>Training Trainers: Making 2 Timothy 2:2  a reality</vt:lpstr>
      <vt:lpstr>&gt;&gt;&gt;What “success” looks like today</vt:lpstr>
      <vt:lpstr>A framework for developing trainers</vt:lpstr>
      <vt:lpstr>The mindset</vt:lpstr>
      <vt:lpstr>The WHO</vt:lpstr>
      <vt:lpstr>The how</vt:lpstr>
      <vt:lpstr>The results</vt:lpstr>
      <vt:lpstr>What “success” looks like today</vt:lpstr>
      <vt:lpstr>FEEDBACK FOR TODAY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2023-02-03T18:15:18Z</dcterms:created>
  <dcterms:modified xsi:type="dcterms:W3CDTF">2025-04-10T20:33:33Z</dcterms:modified>
</cp:coreProperties>
</file>