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28" r:id="rId2"/>
    <p:sldId id="256" r:id="rId3"/>
    <p:sldId id="630" r:id="rId4"/>
    <p:sldId id="293" r:id="rId5"/>
    <p:sldId id="292" r:id="rId6"/>
    <p:sldId id="631" r:id="rId7"/>
    <p:sldId id="646" r:id="rId8"/>
    <p:sldId id="633" r:id="rId9"/>
    <p:sldId id="634" r:id="rId10"/>
    <p:sldId id="632" r:id="rId11"/>
    <p:sldId id="636" r:id="rId12"/>
    <p:sldId id="637" r:id="rId13"/>
    <p:sldId id="639" r:id="rId14"/>
    <p:sldId id="645" r:id="rId15"/>
    <p:sldId id="643" r:id="rId16"/>
    <p:sldId id="642" r:id="rId17"/>
    <p:sldId id="629" r:id="rId18"/>
    <p:sldId id="264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272"/>
    <a:srgbClr val="BDA07D"/>
    <a:srgbClr val="3E7090"/>
    <a:srgbClr val="006230"/>
    <a:srgbClr val="035695"/>
    <a:srgbClr val="685135"/>
    <a:srgbClr val="F5F9F9"/>
    <a:srgbClr val="93A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 autoAdjust="0"/>
    <p:restoredTop sz="94675" autoAdjust="0"/>
  </p:normalViewPr>
  <p:slideViewPr>
    <p:cSldViewPr snapToGrid="0">
      <p:cViewPr varScale="1">
        <p:scale>
          <a:sx n="81" d="100"/>
          <a:sy n="81" d="100"/>
        </p:scale>
        <p:origin x="3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5/22/24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5/22/24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Start Recording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Huge, complex topic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A group effort…Thanks Carl Green, Jim Baugh, Larry Meeker, Paul </a:t>
            </a:r>
            <a:r>
              <a:rPr lang="en-US" sz="1200" dirty="0" err="1"/>
              <a:t>Madson</a:t>
            </a:r>
            <a:r>
              <a:rPr lang="en-US" sz="1200" dirty="0"/>
              <a:t>, Doug </a:t>
            </a:r>
            <a:r>
              <a:rPr lang="en-US" sz="1200" dirty="0" err="1"/>
              <a:t>Vinez</a:t>
            </a:r>
            <a:r>
              <a:rPr lang="en-US" sz="1200" dirty="0"/>
              <a:t>, Phil Graf, Linus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5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Start Recording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Huge, complex topic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1200" dirty="0"/>
              <a:t>A group effort…Thanks Carl Green, Jim Baugh, Larry Meeker, Paul </a:t>
            </a:r>
            <a:r>
              <a:rPr lang="en-US" sz="1200" dirty="0" err="1"/>
              <a:t>Madson</a:t>
            </a:r>
            <a:r>
              <a:rPr lang="en-US" sz="1200" dirty="0"/>
              <a:t>, Doug </a:t>
            </a:r>
            <a:r>
              <a:rPr lang="en-US" sz="1200" dirty="0" err="1"/>
              <a:t>Vinez</a:t>
            </a:r>
            <a:r>
              <a:rPr lang="en-US" sz="1200" dirty="0"/>
              <a:t>, Phil Graf, Linus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5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6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  <p:sldLayoutId id="214748366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ougdorman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87C9C2-5C40-975F-B720-3DE7875751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925FD68-AE8F-75E9-CB4E-AC42C9B0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118" y="1880118"/>
            <a:ext cx="3097763" cy="30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9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The mindset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2248931"/>
            <a:ext cx="11092544" cy="281733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cs typeface="Segoe UI" panose="020B0502040204020203" pitchFamily="34" charset="0"/>
              </a:rPr>
              <a:t>What keeps </a:t>
            </a:r>
            <a:r>
              <a:rPr lang="en-US" sz="2400" b="1" i="1" dirty="0">
                <a:cs typeface="Segoe UI" panose="020B0502040204020203" pitchFamily="34" charset="0"/>
              </a:rPr>
              <a:t>developing trainers </a:t>
            </a:r>
            <a:r>
              <a:rPr lang="en-US" sz="2400" b="1" dirty="0">
                <a:cs typeface="Segoe UI" panose="020B0502040204020203" pitchFamily="34" charset="0"/>
              </a:rPr>
              <a:t>from being our priority?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cs typeface="Segoe UI" panose="020B0502040204020203" pitchFamily="34" charset="0"/>
              </a:rPr>
              <a:t>Are we willing &amp; able to make the relational investment?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b="1" dirty="0">
                <a:cs typeface="Segoe UI" panose="020B0502040204020203" pitchFamily="34" charset="0"/>
              </a:rPr>
              <a:t>Are we pursuing a partnership of equals?</a:t>
            </a: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The WHO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742315"/>
            <a:ext cx="11092544" cy="332395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2800" b="1" dirty="0"/>
              <a:t>Do we have the right partner?</a:t>
            </a:r>
          </a:p>
          <a:p>
            <a:r>
              <a:rPr lang="en-US" sz="12800" b="1" dirty="0"/>
              <a:t>  </a:t>
            </a:r>
            <a:endParaRPr lang="en-US" sz="12800" dirty="0"/>
          </a:p>
          <a:p>
            <a:r>
              <a:rPr lang="en-US" sz="12800" b="1" dirty="0"/>
              <a:t>Have we/they chosen the right participants?</a:t>
            </a:r>
          </a:p>
          <a:p>
            <a:endParaRPr lang="en-US" sz="12800" b="1" dirty="0"/>
          </a:p>
          <a:p>
            <a:r>
              <a:rPr lang="en-US" sz="12800" b="1" dirty="0"/>
              <a:t>Have we identified the few to focus on?  </a:t>
            </a:r>
            <a:endParaRPr lang="en-US" sz="12800" dirty="0"/>
          </a:p>
          <a:p>
            <a:r>
              <a:rPr lang="en-US" sz="12800" b="1" dirty="0"/>
              <a:t> </a:t>
            </a:r>
            <a:endParaRPr lang="en-US" sz="12800" dirty="0"/>
          </a:p>
          <a:p>
            <a:r>
              <a:rPr lang="en-US" sz="12800" b="1" dirty="0"/>
              <a:t> </a:t>
            </a:r>
            <a:endParaRPr lang="en-US" sz="12800" dirty="0"/>
          </a:p>
          <a:p>
            <a:r>
              <a:rPr lang="en-US" b="1" dirty="0"/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6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The how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196975"/>
            <a:ext cx="11092544" cy="4363851"/>
          </a:xfrm>
        </p:spPr>
        <p:txBody>
          <a:bodyPr>
            <a:normAutofit fontScale="25000" lnSpcReduction="20000"/>
          </a:bodyPr>
          <a:lstStyle/>
          <a:p>
            <a:endParaRPr lang="en-US" sz="2400" b="1" dirty="0"/>
          </a:p>
          <a:p>
            <a:r>
              <a:rPr lang="en-US" sz="12800" b="1" dirty="0"/>
              <a:t> Do we have a solid plan to develop trainers?</a:t>
            </a:r>
          </a:p>
          <a:p>
            <a:r>
              <a:rPr lang="en-US" sz="12800" b="1" dirty="0"/>
              <a:t> </a:t>
            </a:r>
          </a:p>
          <a:p>
            <a:r>
              <a:rPr lang="en-US" sz="12800" b="1" dirty="0"/>
              <a:t> Is our curriculum and training process easily</a:t>
            </a:r>
          </a:p>
          <a:p>
            <a:pPr lvl="0"/>
            <a:r>
              <a:rPr lang="en-US" sz="12800" b="1" dirty="0"/>
              <a:t> transferable?</a:t>
            </a:r>
          </a:p>
          <a:p>
            <a:r>
              <a:rPr lang="en-US" sz="12800" b="1" dirty="0"/>
              <a:t> </a:t>
            </a:r>
          </a:p>
          <a:p>
            <a:r>
              <a:rPr lang="en-US" sz="12800" b="1" dirty="0"/>
              <a:t>Is multiplication sustainable?</a:t>
            </a:r>
          </a:p>
          <a:p>
            <a:endParaRPr lang="en-US" sz="12800" b="1" dirty="0"/>
          </a:p>
          <a:p>
            <a:pPr lvl="0"/>
            <a:r>
              <a:rPr lang="en-US" sz="12800" b="1" dirty="0"/>
              <a:t>Are we casting a compelling vision and creating</a:t>
            </a:r>
          </a:p>
          <a:p>
            <a:pPr lvl="0"/>
            <a:r>
              <a:rPr lang="en-US" sz="12800" b="1" dirty="0"/>
              <a:t> clear expectations for multiplication? </a:t>
            </a:r>
          </a:p>
          <a:p>
            <a:endParaRPr lang="en-US" sz="12800" dirty="0"/>
          </a:p>
          <a:p>
            <a:endParaRPr lang="en-US" sz="2400" dirty="0"/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The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241426"/>
            <a:ext cx="11092544" cy="4394411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  <a:endParaRPr lang="en-US" sz="2400" dirty="0"/>
          </a:p>
          <a:p>
            <a:r>
              <a:rPr lang="en-US" sz="11200" b="1" dirty="0"/>
              <a:t>Do we have robust feedback loops to monitor</a:t>
            </a:r>
          </a:p>
          <a:p>
            <a:r>
              <a:rPr lang="en-US" sz="11200" b="1" dirty="0"/>
              <a:t> progress and identify problems? </a:t>
            </a:r>
          </a:p>
          <a:p>
            <a:endParaRPr lang="en-US" sz="11200" b="1" dirty="0"/>
          </a:p>
          <a:p>
            <a:r>
              <a:rPr lang="en-US" sz="11200" b="1" dirty="0"/>
              <a:t>Are participants being transformed?</a:t>
            </a:r>
          </a:p>
          <a:p>
            <a:endParaRPr lang="en-US" sz="11200" dirty="0"/>
          </a:p>
          <a:p>
            <a:r>
              <a:rPr lang="en-US" sz="11200" b="1" dirty="0"/>
              <a:t>Is their capacity and confidence to handle God’s Word    growing? </a:t>
            </a:r>
          </a:p>
          <a:p>
            <a:endParaRPr lang="en-US" sz="11200" b="1" dirty="0"/>
          </a:p>
          <a:p>
            <a:r>
              <a:rPr lang="en-US" sz="11200" b="1" dirty="0"/>
              <a:t>How widely and effectively are they multiplying the training? </a:t>
            </a:r>
          </a:p>
          <a:p>
            <a:endParaRPr lang="en-US" sz="14400" dirty="0"/>
          </a:p>
          <a:p>
            <a:endParaRPr lang="en-US" sz="14400" dirty="0"/>
          </a:p>
          <a:p>
            <a:pPr lvl="0"/>
            <a:endParaRPr lang="en-US" sz="14400" dirty="0"/>
          </a:p>
          <a:p>
            <a:r>
              <a:rPr lang="en-US" b="1" dirty="0"/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71" y="1651832"/>
            <a:ext cx="12192000" cy="3249534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“success” looks like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19200"/>
            <a:ext cx="10804072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By God’s grace, you will…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2600" b="1" dirty="0"/>
              <a:t>Better understand barriers to a </a:t>
            </a:r>
            <a:r>
              <a:rPr lang="en-US" sz="2600" b="1" i="1" dirty="0"/>
              <a:t>Train-the-Trainers </a:t>
            </a:r>
            <a:r>
              <a:rPr lang="en-US" sz="2600" b="1" dirty="0"/>
              <a:t>strategy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600" b="1" dirty="0"/>
              <a:t>Evaluate your own </a:t>
            </a:r>
            <a:r>
              <a:rPr lang="en-US" sz="2600" b="1" i="1" dirty="0"/>
              <a:t>Train-the-Trainers</a:t>
            </a:r>
            <a:r>
              <a:rPr lang="en-US" sz="2600" b="1" dirty="0"/>
              <a:t> mindset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600" b="1" dirty="0"/>
              <a:t>Identify next steps to develop/deepen a </a:t>
            </a:r>
            <a:r>
              <a:rPr lang="en-US" sz="2600" b="1" i="1" dirty="0"/>
              <a:t>Train-the-Trainers</a:t>
            </a:r>
            <a:r>
              <a:rPr lang="en-US" sz="2600" b="1" dirty="0"/>
              <a:t> approach in your context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98928"/>
            <a:ext cx="11501198" cy="567872"/>
          </a:xfrm>
        </p:spPr>
        <p:txBody>
          <a:bodyPr/>
          <a:lstStyle/>
          <a:p>
            <a:r>
              <a:rPr lang="en-US" sz="2800" b="1" dirty="0"/>
              <a:t>FEEDBACK FOR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507524"/>
            <a:ext cx="11092544" cy="4128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endParaRPr lang="en-US" sz="2400" dirty="0"/>
          </a:p>
          <a:p>
            <a:r>
              <a:rPr lang="en-US" dirty="0"/>
              <a:t> </a:t>
            </a:r>
            <a:endParaRPr lang="en-US" sz="2400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US" sz="3500" b="1" dirty="0"/>
              <a:t>What are 1-2 take-aways for you?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US" sz="3500" b="1" dirty="0"/>
              <a:t>Which questions would you like to explore more fully?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500" b="1" dirty="0"/>
              <a:t>What could have been more helpful or improved?</a:t>
            </a:r>
          </a:p>
          <a:p>
            <a:pPr lvl="0"/>
            <a:endParaRPr lang="en-US" sz="3500" b="1" dirty="0"/>
          </a:p>
          <a:p>
            <a:pPr lvl="0"/>
            <a:r>
              <a:rPr lang="en-US" b="1" dirty="0"/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89E1B-F214-827D-8926-A3497AE6F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CE9D9E-2EDF-94E6-B470-F7CCE683ED6F}"/>
              </a:ext>
            </a:extLst>
          </p:cNvPr>
          <p:cNvSpPr/>
          <p:nvPr/>
        </p:nvSpPr>
        <p:spPr>
          <a:xfrm>
            <a:off x="0" y="5784803"/>
            <a:ext cx="12192000" cy="10731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BBBE61CB-DD7A-4953-D979-F106032B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98056E6F-EACB-5F1D-77DE-92162042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73692"/>
            <a:ext cx="11470821" cy="1372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Elevate: </a:t>
            </a:r>
            <a:b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a </a:t>
            </a:r>
            <a:r>
              <a:rPr lang="en-US" sz="2400" dirty="0"/>
              <a:t>2025 opportunity to sharpen your skills as a </a:t>
            </a:r>
            <a:r>
              <a:rPr lang="en-US" sz="2400" dirty="0" err="1"/>
              <a:t>gtn</a:t>
            </a:r>
            <a:r>
              <a:rPr lang="en-US" sz="2400" dirty="0"/>
              <a:t> trainer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CC956-0DCD-FE46-E6BD-91A6C44C5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9" y="2046963"/>
            <a:ext cx="6136821" cy="37378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HELPING YOU DEVELOP &amp; REFINE  </a:t>
            </a:r>
          </a:p>
          <a:p>
            <a:pPr>
              <a:lnSpc>
                <a:spcPct val="150000"/>
              </a:lnSpc>
            </a:pP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3100" b="1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100" b="1" i="1" dirty="0">
                <a:latin typeface="Segoe UI" panose="020B0502040204020203" pitchFamily="34" charset="0"/>
                <a:cs typeface="Segoe UI" panose="020B0502040204020203" pitchFamily="34" charset="0"/>
              </a:rPr>
              <a:t>TRAIN THE TRAINERS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Two-day, In-Person Workshop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(immediately after the 2025 LG)</a:t>
            </a:r>
          </a:p>
          <a:p>
            <a:pPr>
              <a:lnSpc>
                <a:spcPct val="10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MARCH 2-3, 2025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Franciscan Retreat Center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Scottsdale, AZ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B736BB-6797-820E-2EAB-2429DAAE5581}"/>
              </a:ext>
            </a:extLst>
          </p:cNvPr>
          <p:cNvCxnSpPr/>
          <p:nvPr/>
        </p:nvCxnSpPr>
        <p:spPr>
          <a:xfrm>
            <a:off x="576943" y="1698174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4481FEC-05A8-7A7F-A75B-A1455B927455}"/>
              </a:ext>
            </a:extLst>
          </p:cNvPr>
          <p:cNvSpPr txBox="1"/>
          <p:nvPr/>
        </p:nvSpPr>
        <p:spPr>
          <a:xfrm>
            <a:off x="0" y="60343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www.gtn.org/elevate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7E7C63-5F8D-FAAF-B9A9-A856761F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9047"/>
            <a:ext cx="5848350" cy="286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4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6E46-49EB-CDB4-C79B-6D3F2182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620AA4-0B26-A72C-2876-76C3C09CAD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C6093E-EE21-45BA-0626-8E756B53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118" y="1880118"/>
            <a:ext cx="3097763" cy="30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3C4CC1D7-A91E-4CD5-B051-0B202E09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COUNTERINTUITIVE LESSONS LEARNED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D0110F-1733-598A-6473-E9D3B2F45EEF}"/>
              </a:ext>
            </a:extLst>
          </p:cNvPr>
          <p:cNvSpPr txBox="1">
            <a:spLocks/>
          </p:cNvSpPr>
          <p:nvPr/>
        </p:nvSpPr>
        <p:spPr>
          <a:xfrm>
            <a:off x="2965612" y="2432304"/>
            <a:ext cx="1826631" cy="252438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SIMPLE      CAN BE PROFOUND</a:t>
            </a:r>
          </a:p>
          <a:p>
            <a:r>
              <a:rPr lang="en-US" dirty="0"/>
              <a:t>(AND MORE TRANSFERABLE)</a:t>
            </a:r>
            <a:endParaRPr lang="en-US" sz="2000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D8293CBD-F506-851C-68D2-48EEB525FEAB}"/>
              </a:ext>
            </a:extLst>
          </p:cNvPr>
          <p:cNvSpPr txBox="1">
            <a:spLocks/>
          </p:cNvSpPr>
          <p:nvPr/>
        </p:nvSpPr>
        <p:spPr>
          <a:xfrm>
            <a:off x="5175490" y="2432303"/>
            <a:ext cx="1826631" cy="252438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What is learned is more important than what is taught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F98A219-7506-35CC-A28B-63CD944F1D87}"/>
              </a:ext>
            </a:extLst>
          </p:cNvPr>
          <p:cNvSpPr txBox="1">
            <a:spLocks/>
          </p:cNvSpPr>
          <p:nvPr/>
        </p:nvSpPr>
        <p:spPr>
          <a:xfrm>
            <a:off x="7385368" y="2432302"/>
            <a:ext cx="1826631" cy="252438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Go slower to go farther</a:t>
            </a:r>
          </a:p>
          <a:p>
            <a:r>
              <a:rPr lang="en-US" dirty="0"/>
              <a:t>(time is our friend)</a:t>
            </a:r>
            <a:endParaRPr lang="en-US" sz="20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A173F948-77E4-D828-A776-B45F8CB3D03F}"/>
              </a:ext>
            </a:extLst>
          </p:cNvPr>
          <p:cNvSpPr txBox="1">
            <a:spLocks/>
          </p:cNvSpPr>
          <p:nvPr/>
        </p:nvSpPr>
        <p:spPr>
          <a:xfrm>
            <a:off x="9595246" y="2432301"/>
            <a:ext cx="1826631" cy="252438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Focus on a few to get to the many</a:t>
            </a:r>
          </a:p>
          <a:p>
            <a:r>
              <a:rPr lang="en-US" dirty="0"/>
              <a:t>(go deeper to go wider)</a:t>
            </a:r>
            <a:endParaRPr lang="en-US" sz="2000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50DF966-7C25-B3A3-C134-2E243603512E}"/>
              </a:ext>
            </a:extLst>
          </p:cNvPr>
          <p:cNvSpPr txBox="1">
            <a:spLocks/>
          </p:cNvSpPr>
          <p:nvPr/>
        </p:nvSpPr>
        <p:spPr>
          <a:xfrm>
            <a:off x="755734" y="2427153"/>
            <a:ext cx="1826631" cy="252438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LESS IS MORE</a:t>
            </a:r>
          </a:p>
          <a:p>
            <a:r>
              <a:rPr lang="en-US" dirty="0"/>
              <a:t>(BIGGER ISN’T BETTER)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00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  <p:bldP spid="2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9D038-919A-988C-4EF9-7ACFF7CCF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F8F75E7-E313-E279-CDD7-C89D75A8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COUNTERINTUITIVE LESSONS LEARNED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2D9D354-E44E-A9D5-1F71-02D959295170}"/>
              </a:ext>
            </a:extLst>
          </p:cNvPr>
          <p:cNvSpPr txBox="1">
            <a:spLocks/>
          </p:cNvSpPr>
          <p:nvPr/>
        </p:nvSpPr>
        <p:spPr>
          <a:xfrm>
            <a:off x="2965612" y="2432304"/>
            <a:ext cx="1826631" cy="252438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National teams bring exponential growth</a:t>
            </a:r>
            <a:endParaRPr lang="en-US" dirty="0"/>
          </a:p>
        </p:txBody>
      </p:sp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99AEDCD-7DED-11DE-D41B-713452D4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58" y="1066800"/>
            <a:ext cx="6956584" cy="452845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3F563-8C85-D4AA-5307-86E50C7875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7843" y="2432304"/>
            <a:ext cx="1826631" cy="2524385"/>
          </a:xfrm>
        </p:spPr>
        <p:txBody>
          <a:bodyPr anchor="t"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THEY MUST INCREASE    </a:t>
            </a:r>
            <a:r>
              <a:rPr lang="en-US" dirty="0"/>
              <a:t>(WE MUST DECREASE)</a:t>
            </a:r>
          </a:p>
        </p:txBody>
      </p:sp>
    </p:spTree>
    <p:extLst>
      <p:ext uri="{BB962C8B-B14F-4D97-AF65-F5344CB8AC3E}">
        <p14:creationId xmlns:p14="http://schemas.microsoft.com/office/powerpoint/2010/main" val="41774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3005"/>
            <a:ext cx="5465254" cy="2916195"/>
          </a:xfrm>
        </p:spPr>
        <p:txBody>
          <a:bodyPr/>
          <a:lstStyle/>
          <a:p>
            <a:pPr algn="ctr"/>
            <a:r>
              <a:rPr lang="en-US" sz="3800" b="1" dirty="0"/>
              <a:t>Training Trainers: </a:t>
            </a:r>
            <a:r>
              <a:rPr lang="en-US" sz="3200" dirty="0"/>
              <a:t>Making 2 Timothy 2:2 </a:t>
            </a:r>
            <a:br>
              <a:rPr lang="en-US" sz="3200" dirty="0"/>
            </a:br>
            <a:r>
              <a:rPr lang="en-US" sz="3200" dirty="0"/>
              <a:t>a reality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638" y="5568698"/>
            <a:ext cx="5266950" cy="832102"/>
          </a:xfrm>
        </p:spPr>
        <p:txBody>
          <a:bodyPr/>
          <a:lstStyle/>
          <a:p>
            <a:pPr algn="ctr"/>
            <a:r>
              <a:rPr lang="en-US" dirty="0"/>
              <a:t>CRAIG PARRO</a:t>
            </a:r>
          </a:p>
          <a:p>
            <a:pPr algn="ctr"/>
            <a:r>
              <a:rPr lang="en-US" dirty="0"/>
              <a:t>773.837.5539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C29D19-2732-6417-E1C3-8F45563C28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0428" r="33319"/>
          <a:stretch/>
        </p:blipFill>
        <p:spPr>
          <a:xfrm>
            <a:off x="8467946" y="946404"/>
            <a:ext cx="3724054" cy="4965192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5255" y="142102"/>
            <a:ext cx="2965024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3DFF-D9F5-5653-A191-774D3D07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A92A32-92D4-8109-BA62-6D0146ABDC35}"/>
              </a:ext>
            </a:extLst>
          </p:cNvPr>
          <p:cNvSpPr/>
          <p:nvPr/>
        </p:nvSpPr>
        <p:spPr>
          <a:xfrm>
            <a:off x="0" y="5784803"/>
            <a:ext cx="12192000" cy="10731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2860848-22D5-7FF7-0D22-7F992407B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8CBB625E-91C2-63F5-67AC-DF002CCD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3692"/>
            <a:ext cx="10804072" cy="1372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Elevate: </a:t>
            </a:r>
            <a:b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US" sz="2400" dirty="0"/>
              <a:t>2024 opportunities to sharpen your skills as a </a:t>
            </a:r>
            <a:r>
              <a:rPr lang="en-US" sz="2400" dirty="0" err="1"/>
              <a:t>gtn</a:t>
            </a:r>
            <a:r>
              <a:rPr lang="en-US" sz="2400" dirty="0"/>
              <a:t> trainer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1379A-F1B5-3F7E-2856-BA7AFB957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7" y="2046963"/>
            <a:ext cx="8192486" cy="37412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EVALUATING THE IMPACT OF YOUR TRAINING</a:t>
            </a:r>
          </a:p>
          <a:p>
            <a:pPr>
              <a:lnSpc>
                <a:spcPct val="120000"/>
              </a:lnSpc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(2-part Webinar)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June 6</a:t>
            </a:r>
            <a:r>
              <a:rPr lang="en-US" sz="2800" b="1" baseline="30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June 13</a:t>
            </a:r>
            <a:r>
              <a:rPr lang="en-US" sz="2800" b="1" baseline="30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C0CD82-F336-4612-649E-9038A5508CDD}"/>
              </a:ext>
            </a:extLst>
          </p:cNvPr>
          <p:cNvCxnSpPr/>
          <p:nvPr/>
        </p:nvCxnSpPr>
        <p:spPr>
          <a:xfrm>
            <a:off x="576943" y="1698174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r code with green squares&#10;&#10;Description automatically generated">
            <a:extLst>
              <a:ext uri="{FF2B5EF4-FFF2-40B4-BE49-F238E27FC236}">
                <a16:creationId xmlns:a16="http://schemas.microsoft.com/office/drawing/2014/main" id="{81931A52-926A-E9ED-E030-FBE3F7F7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163" y="2046964"/>
            <a:ext cx="2940670" cy="2940670"/>
          </a:xfrm>
          <a:prstGeom prst="rect">
            <a:avLst/>
          </a:prstGeom>
          <a:ln w="12700">
            <a:solidFill>
              <a:srgbClr val="00623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B1E987-4143-EB24-790C-66C620A3A7E5}"/>
              </a:ext>
            </a:extLst>
          </p:cNvPr>
          <p:cNvSpPr txBox="1"/>
          <p:nvPr/>
        </p:nvSpPr>
        <p:spPr>
          <a:xfrm>
            <a:off x="9114062" y="5155386"/>
            <a:ext cx="270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230"/>
                </a:solidFill>
                <a:latin typeface="Freehand" panose="02000606080000090004" pitchFamily="2" charset="0"/>
                <a:cs typeface="AkayaTelivigala" pitchFamily="2" charset="77"/>
              </a:rPr>
              <a:t>Scan to register</a:t>
            </a:r>
          </a:p>
        </p:txBody>
      </p:sp>
      <p:sp>
        <p:nvSpPr>
          <p:cNvPr id="7" name="Bent Arrow 6">
            <a:extLst>
              <a:ext uri="{FF2B5EF4-FFF2-40B4-BE49-F238E27FC236}">
                <a16:creationId xmlns:a16="http://schemas.microsoft.com/office/drawing/2014/main" id="{72BA801D-6136-D20A-49D7-B338689F9760}"/>
              </a:ext>
            </a:extLst>
          </p:cNvPr>
          <p:cNvSpPr/>
          <p:nvPr/>
        </p:nvSpPr>
        <p:spPr>
          <a:xfrm rot="18376571">
            <a:off x="9013535" y="5061877"/>
            <a:ext cx="362355" cy="341066"/>
          </a:xfrm>
          <a:prstGeom prst="bentArrow">
            <a:avLst/>
          </a:prstGeom>
          <a:solidFill>
            <a:srgbClr val="0062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DF6A6-70FA-033B-AC63-F49490C83117}"/>
              </a:ext>
            </a:extLst>
          </p:cNvPr>
          <p:cNvSpPr txBox="1"/>
          <p:nvPr/>
        </p:nvSpPr>
        <p:spPr>
          <a:xfrm>
            <a:off x="0" y="6045708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www.gtn.org/elevate-webinars</a:t>
            </a:r>
          </a:p>
        </p:txBody>
      </p:sp>
    </p:spTree>
    <p:extLst>
      <p:ext uri="{BB962C8B-B14F-4D97-AF65-F5344CB8AC3E}">
        <p14:creationId xmlns:p14="http://schemas.microsoft.com/office/powerpoint/2010/main" val="385999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32C8C-3FF8-3A36-2144-9FAD54FA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A50C04-00D0-D9C7-030C-7A541FAB8E48}"/>
              </a:ext>
            </a:extLst>
          </p:cNvPr>
          <p:cNvSpPr/>
          <p:nvPr/>
        </p:nvSpPr>
        <p:spPr>
          <a:xfrm>
            <a:off x="0" y="5784803"/>
            <a:ext cx="12192000" cy="10731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C4D46E2-62F5-5DAD-7651-3C6117BEC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ECDA9E3-029D-F10B-ED2C-C49EF33D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3692"/>
            <a:ext cx="10804072" cy="1372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Elevate: </a:t>
            </a:r>
            <a:b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US" sz="2400" dirty="0"/>
              <a:t>2024 opportunities to sharpen your skills as a </a:t>
            </a:r>
            <a:r>
              <a:rPr lang="en-US" sz="2400" dirty="0" err="1"/>
              <a:t>gtn</a:t>
            </a:r>
            <a:r>
              <a:rPr lang="en-US" sz="2400" dirty="0"/>
              <a:t> trainer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07C2D-BB50-083C-DBF5-04B241E67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7" y="2046963"/>
            <a:ext cx="8137074" cy="37412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NAVIGATING CROSS-CULTURAL TRAINING               PITFALLS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(Webinar)</a:t>
            </a:r>
          </a:p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August 29</a:t>
            </a:r>
            <a:r>
              <a:rPr lang="en-US" sz="2600" b="1" baseline="30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or November 21</a:t>
            </a:r>
            <a:r>
              <a:rPr lang="en-US" sz="2600" b="1" baseline="30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4A6592-B2D3-2EE3-B6FB-008C296CA9DA}"/>
              </a:ext>
            </a:extLst>
          </p:cNvPr>
          <p:cNvCxnSpPr/>
          <p:nvPr/>
        </p:nvCxnSpPr>
        <p:spPr>
          <a:xfrm>
            <a:off x="576943" y="1698174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qr code with green squares&#10;&#10;Description automatically generated">
            <a:extLst>
              <a:ext uri="{FF2B5EF4-FFF2-40B4-BE49-F238E27FC236}">
                <a16:creationId xmlns:a16="http://schemas.microsoft.com/office/drawing/2014/main" id="{C9B86D06-BE80-3DA3-2B59-82425922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397" y="1958164"/>
            <a:ext cx="2940670" cy="2940670"/>
          </a:xfrm>
          <a:prstGeom prst="rect">
            <a:avLst/>
          </a:prstGeom>
          <a:ln w="12700">
            <a:solidFill>
              <a:srgbClr val="00623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D3FA56-DA00-CDD1-4BEF-B1C42343A62D}"/>
              </a:ext>
            </a:extLst>
          </p:cNvPr>
          <p:cNvSpPr txBox="1"/>
          <p:nvPr/>
        </p:nvSpPr>
        <p:spPr>
          <a:xfrm>
            <a:off x="0" y="598165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www.gtn.org/elevate-webinars</a:t>
            </a:r>
          </a:p>
        </p:txBody>
      </p:sp>
    </p:spTree>
    <p:extLst>
      <p:ext uri="{BB962C8B-B14F-4D97-AF65-F5344CB8AC3E}">
        <p14:creationId xmlns:p14="http://schemas.microsoft.com/office/powerpoint/2010/main" val="92571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89E1B-F214-827D-8926-A3497AE6F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CE9D9E-2EDF-94E6-B470-F7CCE683ED6F}"/>
              </a:ext>
            </a:extLst>
          </p:cNvPr>
          <p:cNvSpPr/>
          <p:nvPr/>
        </p:nvSpPr>
        <p:spPr>
          <a:xfrm>
            <a:off x="0" y="5784803"/>
            <a:ext cx="12192000" cy="10731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BBBE61CB-DD7A-4953-D979-F106032B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98056E6F-EACB-5F1D-77DE-92162042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3692"/>
            <a:ext cx="10804072" cy="1372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Elevate: </a:t>
            </a:r>
            <a:b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US" sz="2400" dirty="0"/>
              <a:t>2024 opportunities to sharpen your skills as a </a:t>
            </a:r>
            <a:r>
              <a:rPr lang="en-US" sz="2400" dirty="0" err="1"/>
              <a:t>gtn</a:t>
            </a:r>
            <a:r>
              <a:rPr lang="en-US" sz="2400" dirty="0"/>
              <a:t> trainer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CC956-0DCD-FE46-E6BD-91A6C44C5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6" y="2046963"/>
            <a:ext cx="7836727" cy="37378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EQUIPPING YOU… TO DEVELOP PASTORS INTO EXPOSITORS                                    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(In-Person Workshop)</a:t>
            </a:r>
          </a:p>
          <a:p>
            <a:pPr>
              <a:lnSpc>
                <a:spcPct val="10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July 24-26, 2024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Colorado Springs, Colorado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Glen Eyrie Convention Center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B736BB-6797-820E-2EAB-2429DAAE5581}"/>
              </a:ext>
            </a:extLst>
          </p:cNvPr>
          <p:cNvCxnSpPr/>
          <p:nvPr/>
        </p:nvCxnSpPr>
        <p:spPr>
          <a:xfrm>
            <a:off x="576943" y="1698174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arge stone building with trees and a hill in the background with Glen Eyrie in the background&#10;&#10;Description automatically generated">
            <a:extLst>
              <a:ext uri="{FF2B5EF4-FFF2-40B4-BE49-F238E27FC236}">
                <a16:creationId xmlns:a16="http://schemas.microsoft.com/office/drawing/2014/main" id="{74BC6433-D788-3AFB-0C98-9A1A39C6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42" y="2883495"/>
            <a:ext cx="3122716" cy="2332193"/>
          </a:xfrm>
          <a:prstGeom prst="rect">
            <a:avLst/>
          </a:prstGeom>
        </p:spPr>
      </p:pic>
      <p:pic>
        <p:nvPicPr>
          <p:cNvPr id="6" name="Picture 5" descr="A qr code with blue squares&#10;&#10;Description automatically generated">
            <a:extLst>
              <a:ext uri="{FF2B5EF4-FFF2-40B4-BE49-F238E27FC236}">
                <a16:creationId xmlns:a16="http://schemas.microsoft.com/office/drawing/2014/main" id="{F3D547A2-6FE6-8273-350A-82CEC93CC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182" y="2139563"/>
            <a:ext cx="2706089" cy="2706089"/>
          </a:xfrm>
          <a:prstGeom prst="rect">
            <a:avLst/>
          </a:prstGeom>
          <a:ln w="12700">
            <a:solidFill>
              <a:srgbClr val="03569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3A4D74-4615-3AEF-4C38-2DE034B5D7FE}"/>
              </a:ext>
            </a:extLst>
          </p:cNvPr>
          <p:cNvSpPr txBox="1"/>
          <p:nvPr/>
        </p:nvSpPr>
        <p:spPr>
          <a:xfrm>
            <a:off x="9211046" y="5044549"/>
            <a:ext cx="270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35695"/>
                </a:solidFill>
                <a:latin typeface="Freehand" panose="02000606080000090004" pitchFamily="2" charset="0"/>
                <a:cs typeface="AkayaTelivigala" pitchFamily="2" charset="77"/>
              </a:rPr>
              <a:t>Scan to register</a:t>
            </a:r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759B1242-A510-3BFB-1F8E-897068737A03}"/>
              </a:ext>
            </a:extLst>
          </p:cNvPr>
          <p:cNvSpPr/>
          <p:nvPr/>
        </p:nvSpPr>
        <p:spPr>
          <a:xfrm rot="18376571">
            <a:off x="9124373" y="4978749"/>
            <a:ext cx="362355" cy="341066"/>
          </a:xfrm>
          <a:prstGeom prst="bentArrow">
            <a:avLst/>
          </a:prstGeom>
          <a:solidFill>
            <a:srgbClr val="0356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81FEC-05A8-7A7F-A75B-A1455B927455}"/>
              </a:ext>
            </a:extLst>
          </p:cNvPr>
          <p:cNvSpPr txBox="1"/>
          <p:nvPr/>
        </p:nvSpPr>
        <p:spPr>
          <a:xfrm>
            <a:off x="0" y="60343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www.gtn.org/elevate</a:t>
            </a:r>
          </a:p>
        </p:txBody>
      </p:sp>
    </p:spTree>
    <p:extLst>
      <p:ext uri="{BB962C8B-B14F-4D97-AF65-F5344CB8AC3E}">
        <p14:creationId xmlns:p14="http://schemas.microsoft.com/office/powerpoint/2010/main" val="388609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00824-E9B7-0749-07EE-44C4C8DB4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20857E-90B2-F3AA-7CB2-DFE3D6CB0DBB}"/>
              </a:ext>
            </a:extLst>
          </p:cNvPr>
          <p:cNvSpPr/>
          <p:nvPr/>
        </p:nvSpPr>
        <p:spPr>
          <a:xfrm>
            <a:off x="0" y="5784803"/>
            <a:ext cx="12192000" cy="10731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CC3A21B-E888-B95C-6CA6-635DF5BE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0A3C3D2C-4ACE-6708-D334-7402DF4D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3692"/>
            <a:ext cx="10804072" cy="1372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Elevate: </a:t>
            </a:r>
            <a:br>
              <a:rPr lang="en-US" sz="3600" b="1" i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US" sz="2400" dirty="0"/>
              <a:t>2024 opportunities to sharpen your skills as a </a:t>
            </a:r>
            <a:r>
              <a:rPr lang="en-US" sz="2400" dirty="0" err="1"/>
              <a:t>gtn</a:t>
            </a:r>
            <a:r>
              <a:rPr lang="en-US" sz="2400" dirty="0"/>
              <a:t> trainer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6BAF-C138-4D02-3311-155A5ED8F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6" y="2046963"/>
            <a:ext cx="8288671" cy="37412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REGIONAL STAFF GATHERING</a:t>
            </a:r>
          </a:p>
          <a:p>
            <a:pPr>
              <a:lnSpc>
                <a:spcPct val="110000"/>
              </a:lnSpc>
            </a:pPr>
            <a:r>
              <a:rPr lang="en-US" sz="2600" b="1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(In person)</a:t>
            </a:r>
            <a:endParaRPr lang="en-US" sz="26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Myrtle Beach, South Carolina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October 23-25, 2024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Email Doug Dorman to register: 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dougdorman@gmail.com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D6ED84-6054-AC19-C672-4CAE0F9DB313}"/>
              </a:ext>
            </a:extLst>
          </p:cNvPr>
          <p:cNvCxnSpPr/>
          <p:nvPr/>
        </p:nvCxnSpPr>
        <p:spPr>
          <a:xfrm>
            <a:off x="576943" y="1698174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qr code with green squares&#10;&#10;Description automatically generated">
            <a:extLst>
              <a:ext uri="{FF2B5EF4-FFF2-40B4-BE49-F238E27FC236}">
                <a16:creationId xmlns:a16="http://schemas.microsoft.com/office/drawing/2014/main" id="{DB3623DA-A9CC-7985-FF35-4F81DAE3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397" y="1958164"/>
            <a:ext cx="2940670" cy="2940670"/>
          </a:xfrm>
          <a:prstGeom prst="rect">
            <a:avLst/>
          </a:prstGeom>
          <a:ln w="12700">
            <a:solidFill>
              <a:srgbClr val="00623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2FE579-0AED-1400-7A6F-AAAE67E8D6D3}"/>
              </a:ext>
            </a:extLst>
          </p:cNvPr>
          <p:cNvSpPr txBox="1"/>
          <p:nvPr/>
        </p:nvSpPr>
        <p:spPr>
          <a:xfrm>
            <a:off x="0" y="6047745"/>
            <a:ext cx="1194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www.gtn.org/elevate-webinars</a:t>
            </a:r>
          </a:p>
        </p:txBody>
      </p:sp>
    </p:spTree>
    <p:extLst>
      <p:ext uri="{BB962C8B-B14F-4D97-AF65-F5344CB8AC3E}">
        <p14:creationId xmlns:p14="http://schemas.microsoft.com/office/powerpoint/2010/main" val="266531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3005"/>
            <a:ext cx="5465254" cy="2916195"/>
          </a:xfrm>
        </p:spPr>
        <p:txBody>
          <a:bodyPr/>
          <a:lstStyle/>
          <a:p>
            <a:pPr algn="ctr"/>
            <a:r>
              <a:rPr lang="en-US" sz="3800" b="1" dirty="0"/>
              <a:t>Training Trainers: </a:t>
            </a:r>
            <a:r>
              <a:rPr lang="en-US" sz="3200" dirty="0"/>
              <a:t>Making 2 Timothy 2:2 </a:t>
            </a:r>
            <a:br>
              <a:rPr lang="en-US" sz="3200" dirty="0"/>
            </a:br>
            <a:r>
              <a:rPr lang="en-US" sz="3200" dirty="0"/>
              <a:t>a reality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638" y="5568698"/>
            <a:ext cx="5266950" cy="832102"/>
          </a:xfrm>
        </p:spPr>
        <p:txBody>
          <a:bodyPr/>
          <a:lstStyle/>
          <a:p>
            <a:pPr algn="ctr"/>
            <a:r>
              <a:rPr lang="en-US" dirty="0"/>
              <a:t>CRAIG PARRO</a:t>
            </a:r>
          </a:p>
          <a:p>
            <a:pPr algn="ctr"/>
            <a:r>
              <a:rPr lang="en-US" dirty="0"/>
              <a:t>773.837.5539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C29D19-2732-6417-E1C3-8F45563C28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0428" r="33319"/>
          <a:stretch/>
        </p:blipFill>
        <p:spPr>
          <a:xfrm>
            <a:off x="8467946" y="946404"/>
            <a:ext cx="3724054" cy="4965192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5255" y="142102"/>
            <a:ext cx="2965024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2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71" y="1651832"/>
            <a:ext cx="12192000" cy="3249534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&gt;&gt;&gt;What </a:t>
            </a:r>
            <a:r>
              <a:rPr lang="en-US" b="1" dirty="0"/>
              <a:t>“success” looks like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19200"/>
            <a:ext cx="10804072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By God’s grace, you will…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sz="2600" b="1" dirty="0"/>
              <a:t>Better understand barriers to a </a:t>
            </a:r>
            <a:r>
              <a:rPr lang="en-US" sz="2600" b="1" i="1" dirty="0"/>
              <a:t>Train-the-Trainers </a:t>
            </a:r>
            <a:r>
              <a:rPr lang="en-US" sz="2600" b="1" dirty="0"/>
              <a:t>strategy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600" b="1" dirty="0"/>
              <a:t>Evaluate your own </a:t>
            </a:r>
            <a:r>
              <a:rPr lang="en-US" sz="2600" b="1" i="1" dirty="0"/>
              <a:t>Train-the-Trainers</a:t>
            </a:r>
            <a:r>
              <a:rPr lang="en-US" sz="2600" b="1" dirty="0"/>
              <a:t> mindset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600" b="1" dirty="0"/>
              <a:t>Identify next steps to develop/deepen a </a:t>
            </a:r>
            <a:r>
              <a:rPr lang="en-US" sz="2600" b="1" i="1" dirty="0"/>
              <a:t>Train-the-Trainers</a:t>
            </a:r>
            <a:r>
              <a:rPr lang="en-US" sz="2600" b="1" dirty="0"/>
              <a:t> approach in your context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35429" y="1219200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E232E21-4F0F-E8ED-3453-0E57EFA6FF52}"/>
              </a:ext>
            </a:extLst>
          </p:cNvPr>
          <p:cNvSpPr txBox="1"/>
          <p:nvPr/>
        </p:nvSpPr>
        <p:spPr>
          <a:xfrm>
            <a:off x="2372497" y="67962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C3C7211-37AE-55AE-9124-0F8D0603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 framework for developing trainers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28" y="1643741"/>
            <a:ext cx="11092544" cy="3651267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Why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Mindset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Who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How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400" b="1" dirty="0"/>
              <a:t>The Results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3420" b="43420"/>
          <a:stretch/>
        </p:blipFill>
        <p:spPr/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D1BB2-5AF0-45C7-FFFB-6CDB3F69AB7E}"/>
              </a:ext>
            </a:extLst>
          </p:cNvPr>
          <p:cNvCxnSpPr/>
          <p:nvPr/>
        </p:nvCxnSpPr>
        <p:spPr>
          <a:xfrm>
            <a:off x="440872" y="1196975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664</Words>
  <Application>Microsoft Macintosh PowerPoint</Application>
  <PresentationFormat>Widescreen</PresentationFormat>
  <Paragraphs>127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Freehand</vt:lpstr>
      <vt:lpstr>Segoe UI</vt:lpstr>
      <vt:lpstr>Segoe UI Light</vt:lpstr>
      <vt:lpstr>Segoe UI Semibold</vt:lpstr>
      <vt:lpstr>Office Theme</vt:lpstr>
      <vt:lpstr>PowerPoint Presentation</vt:lpstr>
      <vt:lpstr>Training Trainers: Making 2 Timothy 2:2  a reality</vt:lpstr>
      <vt:lpstr>Elevate:  2024 opportunities to sharpen your skills as a gtn trainer</vt:lpstr>
      <vt:lpstr>Elevate:  2024 opportunities to sharpen your skills as a gtn trainer</vt:lpstr>
      <vt:lpstr>Elevate:  2024 opportunities to sharpen your skills as a gtn trainer</vt:lpstr>
      <vt:lpstr>Elevate:  2024 opportunities to sharpen your skills as a gtn trainer</vt:lpstr>
      <vt:lpstr>Training Trainers: Making 2 Timothy 2:2  a reality</vt:lpstr>
      <vt:lpstr>&gt;&gt;&gt;What “success” looks like today</vt:lpstr>
      <vt:lpstr>A framework for developing trainers</vt:lpstr>
      <vt:lpstr>The mindset</vt:lpstr>
      <vt:lpstr>The WHO</vt:lpstr>
      <vt:lpstr>The how</vt:lpstr>
      <vt:lpstr>The results</vt:lpstr>
      <vt:lpstr>What “success” looks like today</vt:lpstr>
      <vt:lpstr>FEEDBACK FOR TODAY</vt:lpstr>
      <vt:lpstr>Elevate:   a 2025 opportunity to sharpen your skills as a gtn trainer</vt:lpstr>
      <vt:lpstr>PowerPoint Presentation</vt:lpstr>
      <vt:lpstr>COUNTERINTUITIVE LESSONS LEARNED</vt:lpstr>
      <vt:lpstr>COUNTERINTUITIVE 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2023-02-03T18:15:18Z</dcterms:created>
  <dcterms:modified xsi:type="dcterms:W3CDTF">2024-05-22T13:16:40Z</dcterms:modified>
</cp:coreProperties>
</file>